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88" r:id="rId3"/>
    <p:sldId id="281" r:id="rId4"/>
    <p:sldId id="282" r:id="rId5"/>
    <p:sldId id="283" r:id="rId6"/>
    <p:sldId id="294" r:id="rId7"/>
    <p:sldId id="284" r:id="rId8"/>
    <p:sldId id="285" r:id="rId9"/>
    <p:sldId id="286" r:id="rId10"/>
    <p:sldId id="287" r:id="rId11"/>
    <p:sldId id="298" r:id="rId12"/>
    <p:sldId id="315" r:id="rId13"/>
    <p:sldId id="316" r:id="rId14"/>
    <p:sldId id="317" r:id="rId15"/>
    <p:sldId id="261" r:id="rId16"/>
    <p:sldId id="257" r:id="rId17"/>
    <p:sldId id="258" r:id="rId18"/>
    <p:sldId id="259" r:id="rId19"/>
    <p:sldId id="295" r:id="rId20"/>
    <p:sldId id="296" r:id="rId21"/>
    <p:sldId id="297" r:id="rId22"/>
    <p:sldId id="267" r:id="rId23"/>
    <p:sldId id="268" r:id="rId24"/>
    <p:sldId id="269" r:id="rId25"/>
    <p:sldId id="270" r:id="rId26"/>
    <p:sldId id="271" r:id="rId27"/>
    <p:sldId id="273" r:id="rId28"/>
    <p:sldId id="274" r:id="rId29"/>
    <p:sldId id="275" r:id="rId30"/>
    <p:sldId id="276" r:id="rId31"/>
  </p:sldIdLst>
  <p:sldSz cx="12188825" cy="6858000"/>
  <p:notesSz cx="6858000" cy="9144000"/>
  <p:defaultTextStyle>
    <a:defPPr rtl="0">
      <a:defRPr lang="zh-TW">
        <a:uFillTx/>
      </a:defRPr>
    </a:defPPr>
    <a:lvl1pPr marL="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3888">
          <p15:clr>
            <a:srgbClr val="A4A3A4"/>
          </p15:clr>
        </p15:guide>
        <p15:guide id="5" orient="horz" pos="3072">
          <p15:clr>
            <a:srgbClr val="A4A3A4"/>
          </p15:clr>
        </p15:guide>
        <p15:guide id="6" orient="horz" pos="432">
          <p15:clr>
            <a:srgbClr val="A4A3A4"/>
          </p15:clr>
        </p15:guide>
        <p15:guide id="7" orient="horz" pos="3648">
          <p15:clr>
            <a:srgbClr val="A4A3A4"/>
          </p15:clr>
        </p15:guide>
        <p15:guide id="8" pos="3839">
          <p15:clr>
            <a:srgbClr val="A4A3A4"/>
          </p15:clr>
        </p15:guide>
        <p15:guide id="9" pos="767">
          <p15:clr>
            <a:srgbClr val="A4A3A4"/>
          </p15:clr>
        </p15:guide>
        <p15:guide id="10" pos="6911">
          <p15:clr>
            <a:srgbClr val="A4A3A4"/>
          </p15:clr>
        </p15:guide>
        <p15:guide id="11" pos="5711">
          <p15:clr>
            <a:srgbClr val="A4A3A4"/>
          </p15:clr>
        </p15:guide>
        <p15:guide id="12" pos="7247">
          <p15:clr>
            <a:srgbClr val="A4A3A4"/>
          </p15:clr>
        </p15:guide>
        <p15:guide id="13" pos="3695">
          <p15:clr>
            <a:srgbClr val="A4A3A4"/>
          </p15:clr>
        </p15:guide>
        <p15:guide id="14" pos="431">
          <p15:clr>
            <a:srgbClr val="A4A3A4"/>
          </p15:clr>
        </p15:guide>
        <p15:guide id="15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淺色樣式 1 - 輔色 5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等深淺樣式 3 - 輔色 1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rgbClr val="000000"/>
        </a:fontRef>
        <a:schemeClr val="dk1"/>
      </a:tcTxStyle>
      <a:tcStyle>
        <a:tcBdr/>
      </a:tcStyle>
    </a:seCell>
    <a:swCell>
      <a:tcTxStyle b="on">
        <a:fontRef idx="minor">
          <a:srgbClr val="000000"/>
        </a:fontRef>
        <a:schemeClr val="dk1"/>
      </a:tcTxStyle>
      <a:tcStyle>
        <a:tcBdr/>
      </a:tcStyle>
    </a:swCell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rgbClr val="000000"/>
        </a:fontRef>
        <a:schemeClr val="dk1"/>
      </a:tcTxStyle>
      <a:tcStyle>
        <a:tcBdr/>
      </a:tcStyle>
    </a:seCell>
    <a:swCell>
      <a:tcTxStyle b="on">
        <a:fontRef idx="minor">
          <a:srgbClr val="000000"/>
        </a:fontRef>
        <a:schemeClr val="dk1"/>
      </a:tcTxStyle>
      <a:tcStyle>
        <a:tcBdr/>
      </a:tcStyle>
    </a:swCell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淺色樣式 1 - 輔色 6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CAF9ED-07DC-4A11-8D7F-57B35C25682E}" styleName="中等深淺樣式 1 - 輔色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00" autoAdjust="0"/>
    <p:restoredTop sz="74092" autoAdjust="0"/>
  </p:normalViewPr>
  <p:slideViewPr>
    <p:cSldViewPr>
      <p:cViewPr varScale="1">
        <p:scale>
          <a:sx n="88" d="100"/>
          <a:sy n="88" d="100"/>
        </p:scale>
        <p:origin x="90" y="132"/>
      </p:cViewPr>
      <p:guideLst>
        <p:guide orient="horz" pos="2160"/>
        <p:guide orient="horz" pos="1008"/>
        <p:guide orient="horz" pos="1152"/>
        <p:guide orient="horz" pos="3888"/>
        <p:guide orient="horz" pos="3072"/>
        <p:guide orient="horz" pos="432"/>
        <p:guide orient="horz" pos="3648"/>
        <p:guide pos="3839"/>
        <p:guide pos="767"/>
        <p:guide pos="6911"/>
        <p:guide pos="5711"/>
        <p:guide pos="7247"/>
        <p:guide pos="3695"/>
        <p:guide pos="431"/>
        <p:guide pos="2879"/>
      </p:guideLst>
    </p:cSldViewPr>
  </p:slideViewPr>
  <p:notesTextViewPr>
    <p:cViewPr>
      <p:scale>
        <a:sx n="300" d="100"/>
        <a:sy n="3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774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71800" cy="457200"/>
          </a:xfrm>
          <a:prstGeom prst="rect">
            <a:avLst/>
          </a:prstGeom>
        </p:spPr>
        <p:txBody>
          <a:bodyPr vert="horz" lIns="91436" tIns="45719" rIns="91436" bIns="45719" rtlCol="0"/>
          <a:lstStyle>
            <a:lvl1pPr algn="l">
              <a:defRPr sz="1200">
                <a:uFillTx/>
              </a:defRPr>
            </a:lvl1pPr>
          </a:lstStyle>
          <a:p>
            <a:pPr rtl="0"/>
            <a:endParaRPr lang="zh-TW" altLang="en-US" dirty="0"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5" y="2"/>
            <a:ext cx="2971800" cy="457200"/>
          </a:xfrm>
          <a:prstGeom prst="rect">
            <a:avLst/>
          </a:prstGeom>
        </p:spPr>
        <p:txBody>
          <a:bodyPr vert="horz" lIns="91436" tIns="45719" rIns="91436" bIns="45719" rtlCol="0"/>
          <a:lstStyle>
            <a:lvl1pPr algn="r">
              <a:defRPr sz="1200">
                <a:uFillTx/>
              </a:defRPr>
            </a:lvl1pPr>
          </a:lstStyle>
          <a:p>
            <a:pPr rtl="0"/>
            <a:fld id="{0983028C-0BB7-4C61-9671-DFAF7F041764}" type="datetime2">
              <a:rPr lang="zh-TW" altLang="en-US" smtClean="0"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2022年4月12日</a:t>
            </a:fld>
            <a:endParaRPr lang="zh-TW" altLang="en-US" dirty="0"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1" y="8685215"/>
            <a:ext cx="2971800" cy="457200"/>
          </a:xfrm>
          <a:prstGeom prst="rect">
            <a:avLst/>
          </a:prstGeom>
        </p:spPr>
        <p:txBody>
          <a:bodyPr vert="horz" lIns="91436" tIns="45719" rIns="91436" bIns="45719" rtlCol="0" anchor="b"/>
          <a:lstStyle>
            <a:lvl1pPr algn="l">
              <a:defRPr sz="1200">
                <a:uFillTx/>
              </a:defRPr>
            </a:lvl1pPr>
          </a:lstStyle>
          <a:p>
            <a:pPr rtl="0"/>
            <a:endParaRPr lang="zh-TW" altLang="en-US" dirty="0"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5" y="8685215"/>
            <a:ext cx="2971800" cy="457200"/>
          </a:xfrm>
          <a:prstGeom prst="rect">
            <a:avLst/>
          </a:prstGeom>
        </p:spPr>
        <p:txBody>
          <a:bodyPr vert="horz" lIns="91436" tIns="45719" rIns="91436" bIns="45719" rtlCol="0" anchor="b"/>
          <a:lstStyle>
            <a:lvl1pPr algn="r">
              <a:defRPr sz="1200">
                <a:uFillTx/>
              </a:defRPr>
            </a:lvl1pPr>
          </a:lstStyle>
          <a:p>
            <a:pPr rtl="0"/>
            <a:fld id="{A446DCAE-1661-43FF-8A44-43DAFDC1FD90}" type="slidenum">
              <a:rPr lang="en-US" altLang="zh-TW" smtClean="0"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71800" cy="457200"/>
          </a:xfrm>
          <a:prstGeom prst="rect">
            <a:avLst/>
          </a:prstGeom>
        </p:spPr>
        <p:txBody>
          <a:bodyPr vert="horz" lIns="91436" tIns="45719" rIns="91436" bIns="45719" rtlCol="0"/>
          <a:lstStyle>
            <a:lvl1pPr algn="l">
              <a:defRPr sz="1200"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>
              <a:uFillTx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5" y="2"/>
            <a:ext cx="2971800" cy="457200"/>
          </a:xfrm>
          <a:prstGeom prst="rect">
            <a:avLst/>
          </a:prstGeom>
        </p:spPr>
        <p:txBody>
          <a:bodyPr vert="horz" lIns="91436" tIns="45719" rIns="91436" bIns="45719" rtlCol="0"/>
          <a:lstStyle>
            <a:lvl1pPr algn="r">
              <a:defRPr sz="1200"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D9DDF99-8551-4748-A0EB-D0AE734518EE}" type="datetime2">
              <a:rPr lang="zh-TW" altLang="en-US" smtClean="0">
                <a:uFillTx/>
              </a:rPr>
              <a:pPr/>
              <a:t>2022年4月12日</a:t>
            </a:fld>
            <a:endParaRPr lang="zh-TW" altLang="en-US" dirty="0">
              <a:uFillTx/>
            </a:endParaRPr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91436" tIns="45719" rIns="91436" bIns="45719" rtlCol="0" anchor="ctr"/>
          <a:lstStyle/>
          <a:p>
            <a:pPr rtl="0"/>
            <a:endParaRPr lang="zh-TW" altLang="en-US" dirty="0">
              <a:uFillTx/>
            </a:endParaRPr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6" tIns="45719" rIns="91436" bIns="45719" rtlCol="0"/>
          <a:lstStyle/>
          <a:p>
            <a:pPr lvl="0" rtl="0"/>
            <a:r>
              <a:rPr lang="zh-TW" altLang="en-US" dirty="0">
                <a:uFillTx/>
              </a:rPr>
              <a:t>按一下以編輯母片文字樣式</a:t>
            </a:r>
          </a:p>
          <a:p>
            <a:pPr lvl="1" rtl="0"/>
            <a:r>
              <a:rPr lang="zh-TW" altLang="en-US" dirty="0">
                <a:uFillTx/>
              </a:rPr>
              <a:t>第二層</a:t>
            </a:r>
          </a:p>
          <a:p>
            <a:pPr lvl="2" rtl="0"/>
            <a:r>
              <a:rPr lang="zh-TW" altLang="en-US" dirty="0">
                <a:uFillTx/>
              </a:rPr>
              <a:t>第三層</a:t>
            </a:r>
          </a:p>
          <a:p>
            <a:pPr lvl="3" rtl="0"/>
            <a:r>
              <a:rPr lang="zh-TW" altLang="en-US" dirty="0">
                <a:uFillTx/>
              </a:rPr>
              <a:t>第四層</a:t>
            </a:r>
          </a:p>
          <a:p>
            <a:pPr lvl="4" rtl="0"/>
            <a:r>
              <a:rPr lang="zh-TW" altLang="en-US" dirty="0">
                <a:uFillTx/>
              </a:rPr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1" y="8685215"/>
            <a:ext cx="2971800" cy="457200"/>
          </a:xfrm>
          <a:prstGeom prst="rect">
            <a:avLst/>
          </a:prstGeom>
        </p:spPr>
        <p:txBody>
          <a:bodyPr vert="horz" lIns="91436" tIns="45719" rIns="91436" bIns="45719" rtlCol="0" anchor="b"/>
          <a:lstStyle>
            <a:lvl1pPr algn="l">
              <a:defRPr sz="1200"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>
              <a:uFillTx/>
            </a:endParaRP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5" y="8685215"/>
            <a:ext cx="2971800" cy="457200"/>
          </a:xfrm>
          <a:prstGeom prst="rect">
            <a:avLst/>
          </a:prstGeom>
        </p:spPr>
        <p:txBody>
          <a:bodyPr vert="horz" lIns="91436" tIns="45719" rIns="91436" bIns="45719" rtlCol="0" anchor="b"/>
          <a:lstStyle>
            <a:lvl1pPr algn="r">
              <a:defRPr sz="1200"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9C971FF-EF28-4195-A575-329446EFAA55}" type="slidenum">
              <a:rPr lang="en-US" altLang="zh-TW" smtClean="0">
                <a:uFillTx/>
              </a:rPr>
              <a:pPr/>
              <a:t>‹#›</a:t>
            </a:fld>
            <a:endParaRPr lang="zh-TW" altLang="en-US" dirty="0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uFillTx/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uFillTx/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uFillTx/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uFillTx/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uFillTx/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Good Afternoon everyone</a:t>
            </a:r>
          </a:p>
          <a:p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I am Shuo-Han Chen, a postdoctoral research fellow at Academia</a:t>
            </a:r>
            <a:r>
              <a:rPr lang="en-US" altLang="zh-TW" baseline="0" dirty="0">
                <a:uFillTx/>
              </a:rPr>
              <a:t> </a:t>
            </a:r>
            <a:r>
              <a:rPr lang="en-US" altLang="zh-TW" baseline="0" dirty="0" err="1">
                <a:uFillTx/>
              </a:rPr>
              <a:t>Sinica</a:t>
            </a:r>
            <a:endParaRPr lang="en-US" altLang="zh-TW" baseline="0" dirty="0">
              <a:uFillTx/>
            </a:endParaRPr>
          </a:p>
          <a:p>
            <a:endParaRPr lang="en-US" altLang="zh-TW" dirty="0">
              <a:uFillTx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>
                <a:uFillTx/>
              </a:defRPr>
            </a:pPr>
            <a:r>
              <a:rPr lang="en-US" altLang="zh-TW" sz="1200" b="0" i="0" kern="1200" dirty="0">
                <a:solidFill>
                  <a:schemeClr val="tx1">
                    <a:lumMod val="50000"/>
                  </a:schemeClr>
                </a:solidFill>
                <a:effectLst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It is a great honor to be </a:t>
            </a:r>
            <a:r>
              <a:rPr lang="en-US" altLang="zh-TW" baseline="0" dirty="0">
                <a:uFillTx/>
              </a:rPr>
              <a:t>invited by the department for being here today</a:t>
            </a:r>
            <a:endParaRPr lang="en-US" altLang="zh-TW" dirty="0">
              <a:uFillTx/>
            </a:endParaRPr>
          </a:p>
          <a:p>
            <a:endParaRPr lang="zh-TW" altLang="en-US" dirty="0">
              <a:uFillTx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altLang="zh-TW" smtClean="0">
                <a:uFillTx/>
              </a:rPr>
              <a:pPr/>
              <a:t>1</a:t>
            </a:fld>
            <a:endParaRPr lang="zh-TW" altLang="en-US" dirty="0">
              <a:uFillTx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Here is more detail about me. I started working as a postdoctoral research fellow at the </a:t>
            </a:r>
            <a:r>
              <a:rPr lang="en-US" altLang="zh-TW" sz="1200" dirty="0">
                <a:uFillTx/>
                <a:latin typeface="Arial" panose="020B0604020202020204" pitchFamily="34" charset="0"/>
                <a:cs typeface="Arial" panose="020B0604020202020204" pitchFamily="34" charset="0"/>
              </a:rPr>
              <a:t>Institute of Information Science, </a:t>
            </a:r>
            <a:r>
              <a:rPr lang="en-US" altLang="zh-TW" dirty="0">
                <a:uFillTx/>
              </a:rPr>
              <a:t>Academia </a:t>
            </a:r>
            <a:r>
              <a:rPr lang="en-US" altLang="zh-TW" dirty="0" err="1">
                <a:uFillTx/>
              </a:rPr>
              <a:t>Sinica</a:t>
            </a:r>
            <a:r>
              <a:rPr lang="en-US" altLang="zh-TW" dirty="0">
                <a:uFillTx/>
              </a:rPr>
              <a:t> since March 2018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During my fellowship, I have been to the Purdue University USA and the Chinese University of Hong Kong for visiting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Before my fellowship, I spent two and half years for my </a:t>
            </a:r>
            <a:r>
              <a:rPr lang="en-US" altLang="zh-TW" dirty="0" err="1">
                <a:uFillTx/>
              </a:rPr>
              <a:t>phd</a:t>
            </a:r>
            <a:r>
              <a:rPr lang="en-US" altLang="zh-TW" dirty="0">
                <a:uFillTx/>
              </a:rPr>
              <a:t> degree at the CS Department of National Tsing Hua University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My research interests mainly lies in 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the next generation memory/storage architecture designs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Emerging non-volatile memory and storage technologies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marL="0" marR="0" lvl="0" indent="0" algn="l" defTabSz="9143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>
                <a:uFillTx/>
              </a:defRPr>
            </a:pPr>
            <a:r>
              <a:rPr lang="en-US" altLang="zh-TW" dirty="0">
                <a:uFillTx/>
              </a:rPr>
              <a:t>Low power system designs for artificial neural networks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In the past few years, I have revived few awards and a best paper nomination at DAC conference, which is a top rated conference in the EDA</a:t>
            </a:r>
            <a:r>
              <a:rPr lang="zh-TW" altLang="en-US" dirty="0">
                <a:uFillTx/>
              </a:rPr>
              <a:t> </a:t>
            </a:r>
            <a:r>
              <a:rPr lang="en-US" altLang="zh-TW" dirty="0">
                <a:uFillTx/>
              </a:rPr>
              <a:t>field</a:t>
            </a: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>
                <a:uFillTx/>
              </a:rPr>
              <a:t>10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4576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Thank you for listening. Now, I would like to end today’s talk by the Q &amp; A time.</a:t>
            </a:r>
            <a:endParaRPr lang="zh-tw" altLang="en-US" dirty="0">
              <a:uFillTx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>
                <a:uFillTx/>
              </a:rPr>
              <a:t>11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99929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Here is more detail about me. I started working as a postdoctoral research fellow at the </a:t>
            </a:r>
            <a:r>
              <a:rPr lang="en-US" altLang="zh-TW" sz="1200" dirty="0">
                <a:uFillTx/>
                <a:latin typeface="Arial" panose="020B0604020202020204" pitchFamily="34" charset="0"/>
                <a:cs typeface="Arial" panose="020B0604020202020204" pitchFamily="34" charset="0"/>
              </a:rPr>
              <a:t>Institute of Information Science, </a:t>
            </a:r>
            <a:r>
              <a:rPr lang="en-US" altLang="zh-TW" dirty="0">
                <a:uFillTx/>
              </a:rPr>
              <a:t>Academia </a:t>
            </a:r>
            <a:r>
              <a:rPr lang="en-US" altLang="zh-TW" dirty="0" err="1">
                <a:uFillTx/>
              </a:rPr>
              <a:t>Sinica</a:t>
            </a:r>
            <a:r>
              <a:rPr lang="en-US" altLang="zh-TW" dirty="0">
                <a:uFillTx/>
              </a:rPr>
              <a:t> since March 2018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During my fellowship, I have been to the Purdue University USA and the Chinese University of Hong Kong for visiting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Before my fellowship, I spent two and half years for my </a:t>
            </a:r>
            <a:r>
              <a:rPr lang="en-US" altLang="zh-TW" dirty="0" err="1">
                <a:uFillTx/>
              </a:rPr>
              <a:t>phd</a:t>
            </a:r>
            <a:r>
              <a:rPr lang="en-US" altLang="zh-TW" dirty="0">
                <a:uFillTx/>
              </a:rPr>
              <a:t> degree at the CS Department of National Tsing Hua University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My research interests mainly lies in 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the next generation memory/storage architecture designs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Emerging non-volatile memory and storage technologies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marL="0" marR="0" lvl="0" indent="0" algn="l" defTabSz="9143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>
                <a:uFillTx/>
              </a:defRPr>
            </a:pPr>
            <a:r>
              <a:rPr lang="en-US" altLang="zh-TW" dirty="0">
                <a:uFillTx/>
              </a:rPr>
              <a:t>Low power system designs for artificial neural networks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In the past few years, I have revived few awards and a best paper nomination at DAC conference, which is a top rated conference in the EDA</a:t>
            </a:r>
            <a:r>
              <a:rPr lang="zh-TW" altLang="en-US" dirty="0">
                <a:uFillTx/>
              </a:rPr>
              <a:t> </a:t>
            </a:r>
            <a:r>
              <a:rPr lang="en-US" altLang="zh-TW" dirty="0">
                <a:uFillTx/>
              </a:rPr>
              <a:t>field</a:t>
            </a: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>
                <a:uFillTx/>
              </a:rPr>
              <a:t>12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24019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Here is more detail about me. I started working as a postdoctoral research fellow at the </a:t>
            </a:r>
            <a:r>
              <a:rPr lang="en-US" altLang="zh-TW" sz="1200" dirty="0">
                <a:uFillTx/>
                <a:latin typeface="Arial" panose="020B0604020202020204" pitchFamily="34" charset="0"/>
                <a:cs typeface="Arial" panose="020B0604020202020204" pitchFamily="34" charset="0"/>
              </a:rPr>
              <a:t>Institute of Information Science, </a:t>
            </a:r>
            <a:r>
              <a:rPr lang="en-US" altLang="zh-TW" dirty="0">
                <a:uFillTx/>
              </a:rPr>
              <a:t>Academia </a:t>
            </a:r>
            <a:r>
              <a:rPr lang="en-US" altLang="zh-TW" dirty="0" err="1">
                <a:uFillTx/>
              </a:rPr>
              <a:t>Sinica</a:t>
            </a:r>
            <a:r>
              <a:rPr lang="en-US" altLang="zh-TW" dirty="0">
                <a:uFillTx/>
              </a:rPr>
              <a:t> since March 2018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During my fellowship, I have been to the Purdue University USA and the Chinese University of Hong Kong for visiting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Before my fellowship, I spent two and half years for my </a:t>
            </a:r>
            <a:r>
              <a:rPr lang="en-US" altLang="zh-TW" dirty="0" err="1">
                <a:uFillTx/>
              </a:rPr>
              <a:t>phd</a:t>
            </a:r>
            <a:r>
              <a:rPr lang="en-US" altLang="zh-TW" dirty="0">
                <a:uFillTx/>
              </a:rPr>
              <a:t> degree at the CS Department of National Tsing Hua University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My research interests mainly lies in 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the next generation memory/storage architecture designs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Emerging non-volatile memory and storage technologies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marL="0" marR="0" lvl="0" indent="0" algn="l" defTabSz="9143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>
                <a:uFillTx/>
              </a:defRPr>
            </a:pPr>
            <a:r>
              <a:rPr lang="en-US" altLang="zh-TW" dirty="0">
                <a:uFillTx/>
              </a:rPr>
              <a:t>Low power system designs for artificial neural networks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In the past few years, I have revived few awards and a best paper nomination at DAC conference, which is a top rated conference in the EDA</a:t>
            </a:r>
            <a:r>
              <a:rPr lang="zh-TW" altLang="en-US" dirty="0">
                <a:uFillTx/>
              </a:rPr>
              <a:t> </a:t>
            </a:r>
            <a:r>
              <a:rPr lang="en-US" altLang="zh-TW" dirty="0">
                <a:uFillTx/>
              </a:rPr>
              <a:t>field</a:t>
            </a: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>
                <a:uFillTx/>
              </a:rPr>
              <a:t>13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314944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Here is more detail about me. I started working as a postdoctoral research fellow at the </a:t>
            </a:r>
            <a:r>
              <a:rPr lang="en-US" altLang="zh-TW" sz="1200" dirty="0">
                <a:uFillTx/>
                <a:latin typeface="Arial" panose="020B0604020202020204" pitchFamily="34" charset="0"/>
                <a:cs typeface="Arial" panose="020B0604020202020204" pitchFamily="34" charset="0"/>
              </a:rPr>
              <a:t>Institute of Information Science, </a:t>
            </a:r>
            <a:r>
              <a:rPr lang="en-US" altLang="zh-TW" dirty="0">
                <a:uFillTx/>
              </a:rPr>
              <a:t>Academia </a:t>
            </a:r>
            <a:r>
              <a:rPr lang="en-US" altLang="zh-TW" dirty="0" err="1">
                <a:uFillTx/>
              </a:rPr>
              <a:t>Sinica</a:t>
            </a:r>
            <a:r>
              <a:rPr lang="en-US" altLang="zh-TW" dirty="0">
                <a:uFillTx/>
              </a:rPr>
              <a:t> since March 2018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During my fellowship, I have been to the Purdue University USA and the Chinese University of Hong Kong for visiting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Before my fellowship, I spent two and half years for my </a:t>
            </a:r>
            <a:r>
              <a:rPr lang="en-US" altLang="zh-TW" dirty="0" err="1">
                <a:uFillTx/>
              </a:rPr>
              <a:t>phd</a:t>
            </a:r>
            <a:r>
              <a:rPr lang="en-US" altLang="zh-TW" dirty="0">
                <a:uFillTx/>
              </a:rPr>
              <a:t> degree at the CS Department of National Tsing Hua University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My research interests mainly lies in 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the next generation memory/storage architecture designs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Emerging non-volatile memory and storage technologies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marL="0" marR="0" lvl="0" indent="0" algn="l" defTabSz="9143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>
                <a:uFillTx/>
              </a:defRPr>
            </a:pPr>
            <a:r>
              <a:rPr lang="en-US" altLang="zh-TW" dirty="0">
                <a:uFillTx/>
              </a:rPr>
              <a:t>Low power system designs for artificial neural networks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In the past few years, I have revived few awards and a best paper nomination at DAC conference, which is a top rated conference in the EDA</a:t>
            </a:r>
            <a:r>
              <a:rPr lang="zh-TW" altLang="en-US" dirty="0">
                <a:uFillTx/>
              </a:rPr>
              <a:t> </a:t>
            </a:r>
            <a:r>
              <a:rPr lang="en-US" altLang="zh-TW" dirty="0">
                <a:uFillTx/>
              </a:rPr>
              <a:t>field</a:t>
            </a: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>
                <a:uFillTx/>
              </a:rPr>
              <a:t>14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589804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Thank you for listening. Now, I would like to end today’s talk by the Q &amp; A time.</a:t>
            </a:r>
            <a:endParaRPr lang="zh-tw" altLang="en-US" dirty="0">
              <a:uFillTx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>
                <a:uFillTx/>
              </a:rPr>
              <a:t>15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69706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Here is more detail about me. I started working as a postdoctoral research fellow at the </a:t>
            </a:r>
            <a:r>
              <a:rPr lang="en-US" altLang="zh-TW" sz="1200" dirty="0">
                <a:uFillTx/>
                <a:latin typeface="Arial" panose="020B0604020202020204" pitchFamily="34" charset="0"/>
                <a:cs typeface="Arial" panose="020B0604020202020204" pitchFamily="34" charset="0"/>
              </a:rPr>
              <a:t>Institute of Information Science, </a:t>
            </a:r>
            <a:r>
              <a:rPr lang="en-US" altLang="zh-TW" dirty="0">
                <a:uFillTx/>
              </a:rPr>
              <a:t>Academia </a:t>
            </a:r>
            <a:r>
              <a:rPr lang="en-US" altLang="zh-TW" dirty="0" err="1">
                <a:uFillTx/>
              </a:rPr>
              <a:t>Sinica</a:t>
            </a:r>
            <a:r>
              <a:rPr lang="en-US" altLang="zh-TW" dirty="0">
                <a:uFillTx/>
              </a:rPr>
              <a:t> since March 2018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During my fellowship, I have been to the Purdue University USA and the Chinese University of Hong Kong for visiting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Before my fellowship, I spent two and half years for my </a:t>
            </a:r>
            <a:r>
              <a:rPr lang="en-US" altLang="zh-TW" dirty="0" err="1">
                <a:uFillTx/>
              </a:rPr>
              <a:t>phd</a:t>
            </a:r>
            <a:r>
              <a:rPr lang="en-US" altLang="zh-TW" dirty="0">
                <a:uFillTx/>
              </a:rPr>
              <a:t> degree at the CS Department of National Tsing Hua University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My research interests mainly lies in 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the next generation memory/storage architecture designs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Emerging non-volatile memory and storage technologies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marL="0" marR="0" lvl="0" indent="0" algn="l" defTabSz="9143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>
                <a:uFillTx/>
              </a:defRPr>
            </a:pPr>
            <a:r>
              <a:rPr lang="en-US" altLang="zh-TW" dirty="0">
                <a:uFillTx/>
              </a:rPr>
              <a:t>Low power system designs for artificial neural networks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In the past few years, I have revived few awards and a best paper nomination at DAC conference, which is a top rated conference in the EDA</a:t>
            </a:r>
            <a:r>
              <a:rPr lang="zh-TW" altLang="en-US" dirty="0">
                <a:uFillTx/>
              </a:rPr>
              <a:t> </a:t>
            </a:r>
            <a:r>
              <a:rPr lang="en-US" altLang="zh-TW" dirty="0">
                <a:uFillTx/>
              </a:rPr>
              <a:t>field</a:t>
            </a: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>
                <a:uFillTx/>
              </a:rPr>
              <a:t>16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593210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Here is more detail about me. I started working as a postdoctoral research fellow at the </a:t>
            </a:r>
            <a:r>
              <a:rPr lang="en-US" altLang="zh-TW" sz="1200" dirty="0">
                <a:uFillTx/>
                <a:latin typeface="Arial" panose="020B0604020202020204" pitchFamily="34" charset="0"/>
                <a:cs typeface="Arial" panose="020B0604020202020204" pitchFamily="34" charset="0"/>
              </a:rPr>
              <a:t>Institute of Information Science, </a:t>
            </a:r>
            <a:r>
              <a:rPr lang="en-US" altLang="zh-TW" dirty="0">
                <a:uFillTx/>
              </a:rPr>
              <a:t>Academia </a:t>
            </a:r>
            <a:r>
              <a:rPr lang="en-US" altLang="zh-TW" dirty="0" err="1">
                <a:uFillTx/>
              </a:rPr>
              <a:t>Sinica</a:t>
            </a:r>
            <a:r>
              <a:rPr lang="en-US" altLang="zh-TW" dirty="0">
                <a:uFillTx/>
              </a:rPr>
              <a:t> since March 2018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During my fellowship, I have been to the Purdue University USA and the Chinese University of Hong Kong for visiting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Before my fellowship, I spent two and half years for my </a:t>
            </a:r>
            <a:r>
              <a:rPr lang="en-US" altLang="zh-TW" dirty="0" err="1">
                <a:uFillTx/>
              </a:rPr>
              <a:t>phd</a:t>
            </a:r>
            <a:r>
              <a:rPr lang="en-US" altLang="zh-TW" dirty="0">
                <a:uFillTx/>
              </a:rPr>
              <a:t> degree at the CS Department of National Tsing Hua University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My research interests mainly lies in 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the next generation memory/storage architecture designs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Emerging non-volatile memory and storage technologies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marL="0" marR="0" lvl="0" indent="0" algn="l" defTabSz="9143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>
                <a:uFillTx/>
              </a:defRPr>
            </a:pPr>
            <a:r>
              <a:rPr lang="en-US" altLang="zh-TW" dirty="0">
                <a:uFillTx/>
              </a:rPr>
              <a:t>Low power system designs for artificial neural networks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In the past few years, I have revived few awards and a best paper nomination at DAC conference, which is a top rated conference in the EDA</a:t>
            </a:r>
            <a:r>
              <a:rPr lang="zh-TW" altLang="en-US" dirty="0">
                <a:uFillTx/>
              </a:rPr>
              <a:t> </a:t>
            </a:r>
            <a:r>
              <a:rPr lang="en-US" altLang="zh-TW" dirty="0">
                <a:uFillTx/>
              </a:rPr>
              <a:t>field</a:t>
            </a: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>
                <a:uFillTx/>
              </a:rPr>
              <a:t>17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722510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Here is more detail about me. I started working as a postdoctoral research fellow at the </a:t>
            </a:r>
            <a:r>
              <a:rPr lang="en-US" altLang="zh-TW" sz="1200" dirty="0">
                <a:uFillTx/>
                <a:latin typeface="Arial" panose="020B0604020202020204" pitchFamily="34" charset="0"/>
                <a:cs typeface="Arial" panose="020B0604020202020204" pitchFamily="34" charset="0"/>
              </a:rPr>
              <a:t>Institute of Information Science, </a:t>
            </a:r>
            <a:r>
              <a:rPr lang="en-US" altLang="zh-TW" dirty="0">
                <a:uFillTx/>
              </a:rPr>
              <a:t>Academia </a:t>
            </a:r>
            <a:r>
              <a:rPr lang="en-US" altLang="zh-TW" dirty="0" err="1">
                <a:uFillTx/>
              </a:rPr>
              <a:t>Sinica</a:t>
            </a:r>
            <a:r>
              <a:rPr lang="en-US" altLang="zh-TW" dirty="0">
                <a:uFillTx/>
              </a:rPr>
              <a:t> since March 2018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During my fellowship, I have been to the Purdue University USA and the Chinese University of Hong Kong for visiting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Before my fellowship, I spent two and half years for my </a:t>
            </a:r>
            <a:r>
              <a:rPr lang="en-US" altLang="zh-TW" dirty="0" err="1">
                <a:uFillTx/>
              </a:rPr>
              <a:t>phd</a:t>
            </a:r>
            <a:r>
              <a:rPr lang="en-US" altLang="zh-TW" dirty="0">
                <a:uFillTx/>
              </a:rPr>
              <a:t> degree at the CS Department of National Tsing Hua University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My research interests mainly lies in 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the next generation memory/storage architecture designs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Emerging non-volatile memory and storage technologies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marL="0" marR="0" lvl="0" indent="0" algn="l" defTabSz="9143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>
                <a:uFillTx/>
              </a:defRPr>
            </a:pPr>
            <a:r>
              <a:rPr lang="en-US" altLang="zh-TW" dirty="0">
                <a:uFillTx/>
              </a:rPr>
              <a:t>Low power system designs for artificial neural networks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In the past few years, I have revived few awards and a best paper nomination at DAC conference, which is a top rated conference in the EDA</a:t>
            </a:r>
            <a:r>
              <a:rPr lang="zh-TW" altLang="en-US" dirty="0">
                <a:uFillTx/>
              </a:rPr>
              <a:t> </a:t>
            </a:r>
            <a:r>
              <a:rPr lang="en-US" altLang="zh-TW" dirty="0">
                <a:uFillTx/>
              </a:rPr>
              <a:t>field</a:t>
            </a: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>
                <a:uFillTx/>
              </a:rPr>
              <a:t>18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935110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Here is more detail about me. I started working as a postdoctoral research fellow at the </a:t>
            </a:r>
            <a:r>
              <a:rPr lang="en-US" altLang="zh-TW" sz="1200" dirty="0">
                <a:uFillTx/>
                <a:latin typeface="Arial" panose="020B0604020202020204" pitchFamily="34" charset="0"/>
                <a:cs typeface="Arial" panose="020B0604020202020204" pitchFamily="34" charset="0"/>
              </a:rPr>
              <a:t>Institute of Information Science, </a:t>
            </a:r>
            <a:r>
              <a:rPr lang="en-US" altLang="zh-TW" dirty="0">
                <a:uFillTx/>
              </a:rPr>
              <a:t>Academia </a:t>
            </a:r>
            <a:r>
              <a:rPr lang="en-US" altLang="zh-TW" dirty="0" err="1">
                <a:uFillTx/>
              </a:rPr>
              <a:t>Sinica</a:t>
            </a:r>
            <a:r>
              <a:rPr lang="en-US" altLang="zh-TW" dirty="0">
                <a:uFillTx/>
              </a:rPr>
              <a:t> since March 2018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During my fellowship, I have been to the Purdue University USA and the Chinese University of Hong Kong for visiting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Before my fellowship, I spent two and half years for my </a:t>
            </a:r>
            <a:r>
              <a:rPr lang="en-US" altLang="zh-TW" dirty="0" err="1">
                <a:uFillTx/>
              </a:rPr>
              <a:t>phd</a:t>
            </a:r>
            <a:r>
              <a:rPr lang="en-US" altLang="zh-TW" dirty="0">
                <a:uFillTx/>
              </a:rPr>
              <a:t> degree at the CS Department of National Tsing Hua University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My research interests mainly lies in 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the next generation memory/storage architecture designs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Emerging non-volatile memory and storage technologies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marL="0" marR="0" lvl="0" indent="0" algn="l" defTabSz="9143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>
                <a:uFillTx/>
              </a:defRPr>
            </a:pPr>
            <a:r>
              <a:rPr lang="en-US" altLang="zh-TW" dirty="0">
                <a:uFillTx/>
              </a:rPr>
              <a:t>Low power system designs for artificial neural networks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In the past few years, I have revived few awards and a best paper nomination at DAC conference, which is a top rated conference in the EDA</a:t>
            </a:r>
            <a:r>
              <a:rPr lang="zh-TW" altLang="en-US" dirty="0">
                <a:uFillTx/>
              </a:rPr>
              <a:t> </a:t>
            </a:r>
            <a:r>
              <a:rPr lang="en-US" altLang="zh-TW" dirty="0">
                <a:uFillTx/>
              </a:rPr>
              <a:t>field</a:t>
            </a: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>
                <a:uFillTx/>
              </a:rPr>
              <a:t>19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66270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Here is more detail about me. I started working as a postdoctoral research fellow at the </a:t>
            </a:r>
            <a:r>
              <a:rPr lang="en-US" altLang="zh-TW" sz="1200" dirty="0">
                <a:uFillTx/>
                <a:latin typeface="Arial" panose="020B0604020202020204" pitchFamily="34" charset="0"/>
                <a:cs typeface="Arial" panose="020B0604020202020204" pitchFamily="34" charset="0"/>
              </a:rPr>
              <a:t>Institute of Information Science, </a:t>
            </a:r>
            <a:r>
              <a:rPr lang="en-US" altLang="zh-TW" dirty="0">
                <a:uFillTx/>
              </a:rPr>
              <a:t>Academia </a:t>
            </a:r>
            <a:r>
              <a:rPr lang="en-US" altLang="zh-TW" dirty="0" err="1">
                <a:uFillTx/>
              </a:rPr>
              <a:t>Sinica</a:t>
            </a:r>
            <a:r>
              <a:rPr lang="en-US" altLang="zh-TW" dirty="0">
                <a:uFillTx/>
              </a:rPr>
              <a:t> since March 2018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During my fellowship, I have been to the Purdue University USA and the Chinese University of Hong Kong for visiting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Before my fellowship, I spent two and half years for my </a:t>
            </a:r>
            <a:r>
              <a:rPr lang="en-US" altLang="zh-TW" dirty="0" err="1">
                <a:uFillTx/>
              </a:rPr>
              <a:t>phd</a:t>
            </a:r>
            <a:r>
              <a:rPr lang="en-US" altLang="zh-TW" dirty="0">
                <a:uFillTx/>
              </a:rPr>
              <a:t> degree at the CS Department of National Tsing Hua University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My research interests mainly lies in 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the next generation memory/storage architecture designs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Emerging non-volatile memory and storage technologies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marL="0" marR="0" lvl="0" indent="0" algn="l" defTabSz="9143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>
                <a:uFillTx/>
              </a:defRPr>
            </a:pPr>
            <a:r>
              <a:rPr lang="en-US" altLang="zh-TW" dirty="0">
                <a:uFillTx/>
              </a:rPr>
              <a:t>Low power system designs for artificial neural networks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In the past few years, I have revived few awards and a best paper nomination at DAC conference, which is a top rated conference in the EDA</a:t>
            </a:r>
            <a:r>
              <a:rPr lang="zh-TW" altLang="en-US" dirty="0">
                <a:uFillTx/>
              </a:rPr>
              <a:t> </a:t>
            </a:r>
            <a:r>
              <a:rPr lang="en-US" altLang="zh-TW" dirty="0">
                <a:uFillTx/>
              </a:rPr>
              <a:t>field</a:t>
            </a: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>
                <a:uFillTx/>
              </a:rPr>
              <a:t>2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31494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Here is more detail about me. I started working as a postdoctoral research fellow at the </a:t>
            </a:r>
            <a:r>
              <a:rPr lang="en-US" altLang="zh-TW" sz="1200" dirty="0">
                <a:uFillTx/>
                <a:latin typeface="Arial" panose="020B0604020202020204" pitchFamily="34" charset="0"/>
                <a:cs typeface="Arial" panose="020B0604020202020204" pitchFamily="34" charset="0"/>
              </a:rPr>
              <a:t>Institute of Information Science, </a:t>
            </a:r>
            <a:r>
              <a:rPr lang="en-US" altLang="zh-TW" dirty="0">
                <a:uFillTx/>
              </a:rPr>
              <a:t>Academia </a:t>
            </a:r>
            <a:r>
              <a:rPr lang="en-US" altLang="zh-TW" dirty="0" err="1">
                <a:uFillTx/>
              </a:rPr>
              <a:t>Sinica</a:t>
            </a:r>
            <a:r>
              <a:rPr lang="en-US" altLang="zh-TW" dirty="0">
                <a:uFillTx/>
              </a:rPr>
              <a:t> since March 2018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During my fellowship, I have been to the Purdue University USA and the Chinese University of Hong Kong for visiting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Before my fellowship, I spent two and half years for my </a:t>
            </a:r>
            <a:r>
              <a:rPr lang="en-US" altLang="zh-TW" dirty="0" err="1">
                <a:uFillTx/>
              </a:rPr>
              <a:t>phd</a:t>
            </a:r>
            <a:r>
              <a:rPr lang="en-US" altLang="zh-TW" dirty="0">
                <a:uFillTx/>
              </a:rPr>
              <a:t> degree at the CS Department of National Tsing Hua University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My research interests mainly lies in 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the next generation memory/storage architecture designs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Emerging non-volatile memory and storage technologies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marL="0" marR="0" lvl="0" indent="0" algn="l" defTabSz="9143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>
                <a:uFillTx/>
              </a:defRPr>
            </a:pPr>
            <a:r>
              <a:rPr lang="en-US" altLang="zh-TW" dirty="0">
                <a:uFillTx/>
              </a:rPr>
              <a:t>Low power system designs for artificial neural networks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In the past few years, I have revived few awards and a best paper nomination at DAC conference, which is a top rated conference in the EDA</a:t>
            </a:r>
            <a:r>
              <a:rPr lang="zh-TW" altLang="en-US" dirty="0">
                <a:uFillTx/>
              </a:rPr>
              <a:t> </a:t>
            </a:r>
            <a:r>
              <a:rPr lang="en-US" altLang="zh-TW" dirty="0">
                <a:uFillTx/>
              </a:rPr>
              <a:t>field</a:t>
            </a: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>
                <a:uFillTx/>
              </a:rPr>
              <a:t>20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666785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Here is more detail about me. I started working as a postdoctoral research fellow at the </a:t>
            </a:r>
            <a:r>
              <a:rPr lang="en-US" altLang="zh-TW" sz="1200" dirty="0">
                <a:uFillTx/>
                <a:latin typeface="Arial" panose="020B0604020202020204" pitchFamily="34" charset="0"/>
                <a:cs typeface="Arial" panose="020B0604020202020204" pitchFamily="34" charset="0"/>
              </a:rPr>
              <a:t>Institute of Information Science, </a:t>
            </a:r>
            <a:r>
              <a:rPr lang="en-US" altLang="zh-TW" dirty="0">
                <a:uFillTx/>
              </a:rPr>
              <a:t>Academia </a:t>
            </a:r>
            <a:r>
              <a:rPr lang="en-US" altLang="zh-TW" dirty="0" err="1">
                <a:uFillTx/>
              </a:rPr>
              <a:t>Sinica</a:t>
            </a:r>
            <a:r>
              <a:rPr lang="en-US" altLang="zh-TW" dirty="0">
                <a:uFillTx/>
              </a:rPr>
              <a:t> since March 2018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During my fellowship, I have been to the Purdue University USA and the Chinese University of Hong Kong for visiting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Before my fellowship, I spent two and half years for my </a:t>
            </a:r>
            <a:r>
              <a:rPr lang="en-US" altLang="zh-TW" dirty="0" err="1">
                <a:uFillTx/>
              </a:rPr>
              <a:t>phd</a:t>
            </a:r>
            <a:r>
              <a:rPr lang="en-US" altLang="zh-TW" dirty="0">
                <a:uFillTx/>
              </a:rPr>
              <a:t> degree at the CS Department of National Tsing Hua University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My research interests mainly lies in 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the next generation memory/storage architecture designs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Emerging non-volatile memory and storage technologies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marL="0" marR="0" lvl="0" indent="0" algn="l" defTabSz="9143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>
                <a:uFillTx/>
              </a:defRPr>
            </a:pPr>
            <a:r>
              <a:rPr lang="en-US" altLang="zh-TW" dirty="0">
                <a:uFillTx/>
              </a:rPr>
              <a:t>Low power system designs for artificial neural networks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In the past few years, I have revived few awards and a best paper nomination at DAC conference, which is a top rated conference in the EDA</a:t>
            </a:r>
            <a:r>
              <a:rPr lang="zh-TW" altLang="en-US" dirty="0">
                <a:uFillTx/>
              </a:rPr>
              <a:t> </a:t>
            </a:r>
            <a:r>
              <a:rPr lang="en-US" altLang="zh-TW" dirty="0">
                <a:uFillTx/>
              </a:rPr>
              <a:t>field</a:t>
            </a: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>
                <a:uFillTx/>
              </a:rPr>
              <a:t>27</a:t>
            </a:fld>
            <a:endParaRPr lang="en-US">
              <a:uFillTx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Here is more detail about me. I started working as a postdoctoral research fellow at the </a:t>
            </a:r>
            <a:r>
              <a:rPr lang="en-US" altLang="zh-TW" sz="1200" dirty="0">
                <a:uFillTx/>
                <a:latin typeface="Arial" panose="020B0604020202020204" pitchFamily="34" charset="0"/>
                <a:cs typeface="Arial" panose="020B0604020202020204" pitchFamily="34" charset="0"/>
              </a:rPr>
              <a:t>Institute of Information Science, </a:t>
            </a:r>
            <a:r>
              <a:rPr lang="en-US" altLang="zh-TW" dirty="0">
                <a:uFillTx/>
              </a:rPr>
              <a:t>Academia </a:t>
            </a:r>
            <a:r>
              <a:rPr lang="en-US" altLang="zh-TW" dirty="0" err="1">
                <a:uFillTx/>
              </a:rPr>
              <a:t>Sinica</a:t>
            </a:r>
            <a:r>
              <a:rPr lang="en-US" altLang="zh-TW" dirty="0">
                <a:uFillTx/>
              </a:rPr>
              <a:t> since March 2018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During my fellowship, I have been to the Purdue University USA and the Chinese University of Hong Kong for visiting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Before my fellowship, I spent two and half years for my </a:t>
            </a:r>
            <a:r>
              <a:rPr lang="en-US" altLang="zh-TW" dirty="0" err="1">
                <a:uFillTx/>
              </a:rPr>
              <a:t>phd</a:t>
            </a:r>
            <a:r>
              <a:rPr lang="en-US" altLang="zh-TW" dirty="0">
                <a:uFillTx/>
              </a:rPr>
              <a:t> degree at the CS Department of National Tsing Hua University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My research interests mainly lies in 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the next generation memory/storage architecture designs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Emerging non-volatile memory and storage technologies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marL="0" marR="0" lvl="0" indent="0" algn="l" defTabSz="9143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>
                <a:uFillTx/>
              </a:defRPr>
            </a:pPr>
            <a:r>
              <a:rPr lang="en-US" altLang="zh-TW" dirty="0">
                <a:uFillTx/>
              </a:rPr>
              <a:t>Low power system designs for artificial neural networks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In the past few years, I have revived few awards and a best paper nomination at DAC conference, which is a top rated conference in the EDA</a:t>
            </a:r>
            <a:r>
              <a:rPr lang="zh-TW" altLang="en-US" dirty="0">
                <a:uFillTx/>
              </a:rPr>
              <a:t> </a:t>
            </a:r>
            <a:r>
              <a:rPr lang="en-US" altLang="zh-TW" dirty="0">
                <a:uFillTx/>
              </a:rPr>
              <a:t>field</a:t>
            </a: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>
                <a:uFillTx/>
              </a:rPr>
              <a:t>28</a:t>
            </a:fld>
            <a:endParaRPr lang="en-US">
              <a:uFillTx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Here is more detail about me. I started working as a postdoctoral research fellow at the </a:t>
            </a:r>
            <a:r>
              <a:rPr lang="en-US" altLang="zh-TW" sz="1200" dirty="0">
                <a:uFillTx/>
                <a:latin typeface="Arial" panose="020B0604020202020204" pitchFamily="34" charset="0"/>
                <a:cs typeface="Arial" panose="020B0604020202020204" pitchFamily="34" charset="0"/>
              </a:rPr>
              <a:t>Institute of Information Science, </a:t>
            </a:r>
            <a:r>
              <a:rPr lang="en-US" altLang="zh-TW" dirty="0">
                <a:uFillTx/>
              </a:rPr>
              <a:t>Academia </a:t>
            </a:r>
            <a:r>
              <a:rPr lang="en-US" altLang="zh-TW" dirty="0" err="1">
                <a:uFillTx/>
              </a:rPr>
              <a:t>Sinica</a:t>
            </a:r>
            <a:r>
              <a:rPr lang="en-US" altLang="zh-TW" dirty="0">
                <a:uFillTx/>
              </a:rPr>
              <a:t> since March 2018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During my fellowship, I have been to the Purdue University USA and the Chinese University of Hong Kong for visiting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Before my fellowship, I spent two and half years for my </a:t>
            </a:r>
            <a:r>
              <a:rPr lang="en-US" altLang="zh-TW" dirty="0" err="1">
                <a:uFillTx/>
              </a:rPr>
              <a:t>phd</a:t>
            </a:r>
            <a:r>
              <a:rPr lang="en-US" altLang="zh-TW" dirty="0">
                <a:uFillTx/>
              </a:rPr>
              <a:t> degree at the CS Department of National Tsing Hua University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My research interests mainly lies in 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the next generation memory/storage architecture designs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Emerging non-volatile memory and storage technologies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marL="0" marR="0" lvl="0" indent="0" algn="l" defTabSz="9143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>
                <a:uFillTx/>
              </a:defRPr>
            </a:pPr>
            <a:r>
              <a:rPr lang="en-US" altLang="zh-TW" dirty="0">
                <a:uFillTx/>
              </a:rPr>
              <a:t>Low power system designs for artificial neural networks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In the past few years, I have revived few awards and a best paper nomination at DAC conference, which is a top rated conference in the EDA</a:t>
            </a:r>
            <a:r>
              <a:rPr lang="zh-TW" altLang="en-US" dirty="0">
                <a:uFillTx/>
              </a:rPr>
              <a:t> </a:t>
            </a:r>
            <a:r>
              <a:rPr lang="en-US" altLang="zh-TW" dirty="0">
                <a:uFillTx/>
              </a:rPr>
              <a:t>field</a:t>
            </a: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>
                <a:uFillTx/>
              </a:rPr>
              <a:t>29</a:t>
            </a:fld>
            <a:endParaRPr lang="en-US">
              <a:uFillTx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Here is more detail about me. I started working as a postdoctoral research fellow at the </a:t>
            </a:r>
            <a:r>
              <a:rPr lang="en-US" altLang="zh-TW" sz="1200" dirty="0">
                <a:uFillTx/>
                <a:latin typeface="Arial" panose="020B0604020202020204" pitchFamily="34" charset="0"/>
                <a:cs typeface="Arial" panose="020B0604020202020204" pitchFamily="34" charset="0"/>
              </a:rPr>
              <a:t>Institute of Information Science, </a:t>
            </a:r>
            <a:r>
              <a:rPr lang="en-US" altLang="zh-TW" dirty="0">
                <a:uFillTx/>
              </a:rPr>
              <a:t>Academia </a:t>
            </a:r>
            <a:r>
              <a:rPr lang="en-US" altLang="zh-TW" dirty="0" err="1">
                <a:uFillTx/>
              </a:rPr>
              <a:t>Sinica</a:t>
            </a:r>
            <a:r>
              <a:rPr lang="en-US" altLang="zh-TW" dirty="0">
                <a:uFillTx/>
              </a:rPr>
              <a:t> since March 2018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During my fellowship, I have been to the Purdue University USA and the Chinese University of Hong Kong for visiting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Before my fellowship, I spent two and half years for my </a:t>
            </a:r>
            <a:r>
              <a:rPr lang="en-US" altLang="zh-TW" dirty="0" err="1">
                <a:uFillTx/>
              </a:rPr>
              <a:t>phd</a:t>
            </a:r>
            <a:r>
              <a:rPr lang="en-US" altLang="zh-TW" dirty="0">
                <a:uFillTx/>
              </a:rPr>
              <a:t> degree at the CS Department of National Tsing Hua University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My research interests mainly lies in 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the next generation memory/storage architecture designs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Emerging non-volatile memory and storage technologies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marL="0" marR="0" lvl="0" indent="0" algn="l" defTabSz="9143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>
                <a:uFillTx/>
              </a:defRPr>
            </a:pPr>
            <a:r>
              <a:rPr lang="en-US" altLang="zh-TW" dirty="0">
                <a:uFillTx/>
              </a:rPr>
              <a:t>Low power system designs for artificial neural networks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In the past few years, I have revived few awards and a best paper nomination at DAC conference, which is a top rated conference in the EDA</a:t>
            </a:r>
            <a:r>
              <a:rPr lang="zh-TW" altLang="en-US" dirty="0">
                <a:uFillTx/>
              </a:rPr>
              <a:t> </a:t>
            </a:r>
            <a:r>
              <a:rPr lang="en-US" altLang="zh-TW" dirty="0">
                <a:uFillTx/>
              </a:rPr>
              <a:t>field</a:t>
            </a: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>
                <a:uFillTx/>
              </a:rPr>
              <a:t>30</a:t>
            </a:fld>
            <a:endParaRPr lang="en-US">
              <a:uFillTx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Thank you for listening. Now, I would like to end today’s talk by the Q &amp; A time.</a:t>
            </a:r>
            <a:endParaRPr lang="zh-tw" altLang="en-US" dirty="0">
              <a:uFillTx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>
                <a:uFillTx/>
              </a:rPr>
              <a:t>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61254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Here is more detail about me. I started working as a postdoctoral research fellow at the </a:t>
            </a:r>
            <a:r>
              <a:rPr lang="en-US" altLang="zh-TW" sz="1200" dirty="0">
                <a:uFillTx/>
                <a:latin typeface="Arial" panose="020B0604020202020204" pitchFamily="34" charset="0"/>
                <a:cs typeface="Arial" panose="020B0604020202020204" pitchFamily="34" charset="0"/>
              </a:rPr>
              <a:t>Institute of Information Science, </a:t>
            </a:r>
            <a:r>
              <a:rPr lang="en-US" altLang="zh-TW" dirty="0">
                <a:uFillTx/>
              </a:rPr>
              <a:t>Academia </a:t>
            </a:r>
            <a:r>
              <a:rPr lang="en-US" altLang="zh-TW" dirty="0" err="1">
                <a:uFillTx/>
              </a:rPr>
              <a:t>Sinica</a:t>
            </a:r>
            <a:r>
              <a:rPr lang="en-US" altLang="zh-TW" dirty="0">
                <a:uFillTx/>
              </a:rPr>
              <a:t> since March 2018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During my fellowship, I have been to the Purdue University USA and the Chinese University of Hong Kong for visiting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Before my fellowship, I spent two and half years for my </a:t>
            </a:r>
            <a:r>
              <a:rPr lang="en-US" altLang="zh-TW" dirty="0" err="1">
                <a:uFillTx/>
              </a:rPr>
              <a:t>phd</a:t>
            </a:r>
            <a:r>
              <a:rPr lang="en-US" altLang="zh-TW" dirty="0">
                <a:uFillTx/>
              </a:rPr>
              <a:t> degree at the CS Department of National Tsing Hua University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My research interests mainly lies in 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the next generation memory/storage architecture designs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Emerging non-volatile memory and storage technologies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marL="0" marR="0" lvl="0" indent="0" algn="l" defTabSz="9143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>
                <a:uFillTx/>
              </a:defRPr>
            </a:pPr>
            <a:r>
              <a:rPr lang="en-US" altLang="zh-TW" dirty="0">
                <a:uFillTx/>
              </a:rPr>
              <a:t>Low power system designs for artificial neural networks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In the past few years, I have revived few awards and a best paper nomination at DAC conference, which is a top rated conference in the EDA</a:t>
            </a:r>
            <a:r>
              <a:rPr lang="zh-TW" altLang="en-US" dirty="0">
                <a:uFillTx/>
              </a:rPr>
              <a:t> </a:t>
            </a:r>
            <a:r>
              <a:rPr lang="en-US" altLang="zh-TW" dirty="0">
                <a:uFillTx/>
              </a:rPr>
              <a:t>field</a:t>
            </a: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>
                <a:uFillTx/>
              </a:rPr>
              <a:t>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68360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Here is more detail about me. I started working as a postdoctoral research fellow at the </a:t>
            </a:r>
            <a:r>
              <a:rPr lang="en-US" altLang="zh-TW" sz="1200" dirty="0">
                <a:uFillTx/>
                <a:latin typeface="Arial" panose="020B0604020202020204" pitchFamily="34" charset="0"/>
                <a:cs typeface="Arial" panose="020B0604020202020204" pitchFamily="34" charset="0"/>
              </a:rPr>
              <a:t>Institute of Information Science, </a:t>
            </a:r>
            <a:r>
              <a:rPr lang="en-US" altLang="zh-TW" dirty="0">
                <a:uFillTx/>
              </a:rPr>
              <a:t>Academia </a:t>
            </a:r>
            <a:r>
              <a:rPr lang="en-US" altLang="zh-TW" dirty="0" err="1">
                <a:uFillTx/>
              </a:rPr>
              <a:t>Sinica</a:t>
            </a:r>
            <a:r>
              <a:rPr lang="en-US" altLang="zh-TW" dirty="0">
                <a:uFillTx/>
              </a:rPr>
              <a:t> since March 2018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During my fellowship, I have been to the Purdue University USA and the Chinese University of Hong Kong for visiting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Before my fellowship, I spent two and half years for my </a:t>
            </a:r>
            <a:r>
              <a:rPr lang="en-US" altLang="zh-TW" dirty="0" err="1">
                <a:uFillTx/>
              </a:rPr>
              <a:t>phd</a:t>
            </a:r>
            <a:r>
              <a:rPr lang="en-US" altLang="zh-TW" dirty="0">
                <a:uFillTx/>
              </a:rPr>
              <a:t> degree at the CS Department of National Tsing Hua University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My research interests mainly lies in 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the next generation memory/storage architecture designs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Emerging non-volatile memory and storage technologies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marL="0" marR="0" lvl="0" indent="0" algn="l" defTabSz="9143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>
                <a:uFillTx/>
              </a:defRPr>
            </a:pPr>
            <a:r>
              <a:rPr lang="en-US" altLang="zh-TW" dirty="0">
                <a:uFillTx/>
              </a:rPr>
              <a:t>Low power system designs for artificial neural networks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In the past few years, I have revived few awards and a best paper nomination at DAC conference, which is a top rated conference in the EDA</a:t>
            </a:r>
            <a:r>
              <a:rPr lang="zh-TW" altLang="en-US" dirty="0">
                <a:uFillTx/>
              </a:rPr>
              <a:t> </a:t>
            </a:r>
            <a:r>
              <a:rPr lang="en-US" altLang="zh-TW" dirty="0">
                <a:uFillTx/>
              </a:rPr>
              <a:t>field</a:t>
            </a: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>
                <a:uFillTx/>
              </a:rPr>
              <a:t>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52726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Here is more detail about me. I started working as a postdoctoral research fellow at the </a:t>
            </a:r>
            <a:r>
              <a:rPr lang="en-US" altLang="zh-TW" sz="1200" dirty="0">
                <a:uFillTx/>
                <a:latin typeface="Arial" panose="020B0604020202020204" pitchFamily="34" charset="0"/>
                <a:cs typeface="Arial" panose="020B0604020202020204" pitchFamily="34" charset="0"/>
              </a:rPr>
              <a:t>Institute of Information Science, </a:t>
            </a:r>
            <a:r>
              <a:rPr lang="en-US" altLang="zh-TW" dirty="0">
                <a:uFillTx/>
              </a:rPr>
              <a:t>Academia </a:t>
            </a:r>
            <a:r>
              <a:rPr lang="en-US" altLang="zh-TW" dirty="0" err="1">
                <a:uFillTx/>
              </a:rPr>
              <a:t>Sinica</a:t>
            </a:r>
            <a:r>
              <a:rPr lang="en-US" altLang="zh-TW" dirty="0">
                <a:uFillTx/>
              </a:rPr>
              <a:t> since March 2018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During my fellowship, I have been to the Purdue University USA and the Chinese University of Hong Kong for visiting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Before my fellowship, I spent two and half years for my </a:t>
            </a:r>
            <a:r>
              <a:rPr lang="en-US" altLang="zh-TW" dirty="0" err="1">
                <a:uFillTx/>
              </a:rPr>
              <a:t>phd</a:t>
            </a:r>
            <a:r>
              <a:rPr lang="en-US" altLang="zh-TW" dirty="0">
                <a:uFillTx/>
              </a:rPr>
              <a:t> degree at the CS Department of National Tsing Hua University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My research interests mainly lies in 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the next generation memory/storage architecture designs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Emerging non-volatile memory and storage technologies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marL="0" marR="0" lvl="0" indent="0" algn="l" defTabSz="9143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>
                <a:uFillTx/>
              </a:defRPr>
            </a:pPr>
            <a:r>
              <a:rPr lang="en-US" altLang="zh-TW" dirty="0">
                <a:uFillTx/>
              </a:rPr>
              <a:t>Low power system designs for artificial neural networks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In the past few years, I have revived few awards and a best paper nomination at DAC conference, which is a top rated conference in the EDA</a:t>
            </a:r>
            <a:r>
              <a:rPr lang="zh-TW" altLang="en-US" dirty="0">
                <a:uFillTx/>
              </a:rPr>
              <a:t> </a:t>
            </a:r>
            <a:r>
              <a:rPr lang="en-US" altLang="zh-TW" dirty="0">
                <a:uFillTx/>
              </a:rPr>
              <a:t>field</a:t>
            </a: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>
                <a:uFillTx/>
              </a:rPr>
              <a:t>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52166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Here is more detail about me. I started working as a postdoctoral research fellow at the </a:t>
            </a:r>
            <a:r>
              <a:rPr lang="en-US" altLang="zh-TW" sz="1200" dirty="0">
                <a:uFillTx/>
                <a:latin typeface="Arial" panose="020B0604020202020204" pitchFamily="34" charset="0"/>
                <a:cs typeface="Arial" panose="020B0604020202020204" pitchFamily="34" charset="0"/>
              </a:rPr>
              <a:t>Institute of Information Science, </a:t>
            </a:r>
            <a:r>
              <a:rPr lang="en-US" altLang="zh-TW" dirty="0">
                <a:uFillTx/>
              </a:rPr>
              <a:t>Academia </a:t>
            </a:r>
            <a:r>
              <a:rPr lang="en-US" altLang="zh-TW" dirty="0" err="1">
                <a:uFillTx/>
              </a:rPr>
              <a:t>Sinica</a:t>
            </a:r>
            <a:r>
              <a:rPr lang="en-US" altLang="zh-TW" dirty="0">
                <a:uFillTx/>
              </a:rPr>
              <a:t> since March 2018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During my fellowship, I have been to the Purdue University USA and the Chinese University of Hong Kong for visiting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Before my fellowship, I spent two and half years for my </a:t>
            </a:r>
            <a:r>
              <a:rPr lang="en-US" altLang="zh-TW" dirty="0" err="1">
                <a:uFillTx/>
              </a:rPr>
              <a:t>phd</a:t>
            </a:r>
            <a:r>
              <a:rPr lang="en-US" altLang="zh-TW" dirty="0">
                <a:uFillTx/>
              </a:rPr>
              <a:t> degree at the CS Department of National Tsing Hua University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My research interests mainly lies in 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the next generation memory/storage architecture designs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Emerging non-volatile memory and storage technologies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marL="0" marR="0" lvl="0" indent="0" algn="l" defTabSz="9143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>
                <a:uFillTx/>
              </a:defRPr>
            </a:pPr>
            <a:r>
              <a:rPr lang="en-US" altLang="zh-TW" dirty="0">
                <a:uFillTx/>
              </a:rPr>
              <a:t>Low power system designs for artificial neural networks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In the past few years, I have revived few awards and a best paper nomination at DAC conference, which is a top rated conference in the EDA</a:t>
            </a:r>
            <a:r>
              <a:rPr lang="zh-TW" altLang="en-US" dirty="0">
                <a:uFillTx/>
              </a:rPr>
              <a:t> </a:t>
            </a:r>
            <a:r>
              <a:rPr lang="en-US" altLang="zh-TW" dirty="0">
                <a:uFillTx/>
              </a:rPr>
              <a:t>field</a:t>
            </a: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>
                <a:uFillTx/>
              </a:rPr>
              <a:t>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42243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Here is more detail about me. I started working as a postdoctoral research fellow at the </a:t>
            </a:r>
            <a:r>
              <a:rPr lang="en-US" altLang="zh-TW" sz="1200" dirty="0">
                <a:uFillTx/>
                <a:latin typeface="Arial" panose="020B0604020202020204" pitchFamily="34" charset="0"/>
                <a:cs typeface="Arial" panose="020B0604020202020204" pitchFamily="34" charset="0"/>
              </a:rPr>
              <a:t>Institute of Information Science, </a:t>
            </a:r>
            <a:r>
              <a:rPr lang="en-US" altLang="zh-TW" dirty="0">
                <a:uFillTx/>
              </a:rPr>
              <a:t>Academia </a:t>
            </a:r>
            <a:r>
              <a:rPr lang="en-US" altLang="zh-TW" dirty="0" err="1">
                <a:uFillTx/>
              </a:rPr>
              <a:t>Sinica</a:t>
            </a:r>
            <a:r>
              <a:rPr lang="en-US" altLang="zh-TW" dirty="0">
                <a:uFillTx/>
              </a:rPr>
              <a:t> since March 2018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During my fellowship, I have been to the Purdue University USA and the Chinese University of Hong Kong for visiting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Before my fellowship, I spent two and half years for my </a:t>
            </a:r>
            <a:r>
              <a:rPr lang="en-US" altLang="zh-TW" dirty="0" err="1">
                <a:uFillTx/>
              </a:rPr>
              <a:t>phd</a:t>
            </a:r>
            <a:r>
              <a:rPr lang="en-US" altLang="zh-TW" dirty="0">
                <a:uFillTx/>
              </a:rPr>
              <a:t> degree at the CS Department of National Tsing Hua University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My research interests mainly lies in 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the next generation memory/storage architecture designs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Emerging non-volatile memory and storage technologies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marL="0" marR="0" lvl="0" indent="0" algn="l" defTabSz="9143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>
                <a:uFillTx/>
              </a:defRPr>
            </a:pPr>
            <a:r>
              <a:rPr lang="en-US" altLang="zh-TW" dirty="0">
                <a:uFillTx/>
              </a:rPr>
              <a:t>Low power system designs for artificial neural networks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In the past few years, I have revived few awards and a best paper nomination at DAC conference, which is a top rated conference in the EDA</a:t>
            </a:r>
            <a:r>
              <a:rPr lang="zh-TW" altLang="en-US" dirty="0">
                <a:uFillTx/>
              </a:rPr>
              <a:t> </a:t>
            </a:r>
            <a:r>
              <a:rPr lang="en-US" altLang="zh-TW" dirty="0">
                <a:uFillTx/>
              </a:rPr>
              <a:t>field</a:t>
            </a: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>
                <a:uFillTx/>
              </a:rPr>
              <a:t>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64049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Here is more detail about me. I started working as a postdoctoral research fellow at the </a:t>
            </a:r>
            <a:r>
              <a:rPr lang="en-US" altLang="zh-TW" sz="1200" dirty="0">
                <a:uFillTx/>
                <a:latin typeface="Arial" panose="020B0604020202020204" pitchFamily="34" charset="0"/>
                <a:cs typeface="Arial" panose="020B0604020202020204" pitchFamily="34" charset="0"/>
              </a:rPr>
              <a:t>Institute of Information Science, </a:t>
            </a:r>
            <a:r>
              <a:rPr lang="en-US" altLang="zh-TW" dirty="0">
                <a:uFillTx/>
              </a:rPr>
              <a:t>Academia </a:t>
            </a:r>
            <a:r>
              <a:rPr lang="en-US" altLang="zh-TW" dirty="0" err="1">
                <a:uFillTx/>
              </a:rPr>
              <a:t>Sinica</a:t>
            </a:r>
            <a:r>
              <a:rPr lang="en-US" altLang="zh-TW" dirty="0">
                <a:uFillTx/>
              </a:rPr>
              <a:t> since March 2018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During my fellowship, I have been to the Purdue University USA and the Chinese University of Hong Kong for visiting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Before my fellowship, I spent two and half years for my </a:t>
            </a:r>
            <a:r>
              <a:rPr lang="en-US" altLang="zh-TW" dirty="0" err="1">
                <a:uFillTx/>
              </a:rPr>
              <a:t>phd</a:t>
            </a:r>
            <a:r>
              <a:rPr lang="en-US" altLang="zh-TW" dirty="0">
                <a:uFillTx/>
              </a:rPr>
              <a:t> degree at the CS Department of National Tsing Hua University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My research interests mainly lies in 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the next generation memory/storage architecture designs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Emerging non-volatile memory and storage technologies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marL="0" marR="0" lvl="0" indent="0" algn="l" defTabSz="9143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>
                <a:uFillTx/>
              </a:defRPr>
            </a:pPr>
            <a:r>
              <a:rPr lang="en-US" altLang="zh-TW" dirty="0">
                <a:uFillTx/>
              </a:rPr>
              <a:t>Low power system designs for artificial neural networks</a:t>
            </a:r>
          </a:p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In the past few years, I have revived few awards and a best paper nomination at DAC conference, which is a top rated conference in the EDA</a:t>
            </a:r>
            <a:r>
              <a:rPr lang="zh-TW" altLang="en-US" dirty="0">
                <a:uFillTx/>
              </a:rPr>
              <a:t> </a:t>
            </a:r>
            <a:r>
              <a:rPr lang="en-US" altLang="zh-TW" dirty="0">
                <a:uFillTx/>
              </a:rPr>
              <a:t>field</a:t>
            </a: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>
                <a:uFillTx/>
              </a:rPr>
              <a:t>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64619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6"/>
          <p:cNvSpPr>
            <a:spLocks noEditPoints="1"/>
          </p:cNvSpPr>
          <p:nvPr/>
        </p:nvSpPr>
        <p:spPr bwMode="auto">
          <a:xfrm>
            <a:off x="-4763" y="285750"/>
            <a:ext cx="12190413" cy="6381750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TW" altLang="en-US" dirty="0">
              <a:solidFill>
                <a:schemeClr val="lt1"/>
              </a:solidFill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 rtlCol="0">
            <a:normAutofit/>
          </a:bodyPr>
          <a:lstStyle>
            <a:lvl1pPr>
              <a:defRPr sz="4400">
                <a:uFillTx/>
              </a:defRPr>
            </a:lvl1pPr>
          </a:lstStyle>
          <a:p>
            <a:pPr rtl="0"/>
            <a:r>
              <a:rPr lang="zh-TW" altLang="en-US">
                <a:uFillTx/>
              </a:rPr>
              <a:t>按一下以編輯母片標題樣式</a:t>
            </a:r>
            <a:endParaRPr lang="zh-TW" altLang="en-US" dirty="0">
              <a:uFillTx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rtl="0"/>
            <a:r>
              <a:rPr lang="zh-TW" altLang="en-US">
                <a:uFillTx/>
              </a:rPr>
              <a:t>按一下以編輯母片子標題樣式</a:t>
            </a:r>
            <a:endParaRPr lang="zh-TW" altLang="en-US" dirty="0">
              <a:uFillTx/>
            </a:endParaRP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uFillTx/>
              </a:rPr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uFillTx/>
              </a:defRPr>
            </a:lvl1pPr>
          </a:lstStyle>
          <a:p>
            <a:fld id="{B2E24C17-B68E-4A47-84B1-84A76ECE54D9}" type="datetime2">
              <a:rPr lang="zh-TW" altLang="en-US" smtClean="0">
                <a:uFillTx/>
              </a:rPr>
              <a:t>2022年4月12日</a:t>
            </a:fld>
            <a:endParaRPr lang="zh-TW" altLang="en-US" dirty="0">
              <a:uFillTx/>
            </a:endParaRP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>
          <a:xfrm>
            <a:off x="10971213" y="6481763"/>
            <a:ext cx="1143001" cy="180974"/>
          </a:xfrm>
        </p:spPr>
        <p:txBody>
          <a:bodyPr rtlCol="0"/>
          <a:lstStyle>
            <a:lvl1pPr>
              <a:defRPr sz="2800">
                <a:uFillTx/>
              </a:defRPr>
            </a:lvl1pPr>
          </a:lstStyle>
          <a:p>
            <a:fld id="{F36C87F6-986D-49E6-AF40-1B3A1EE8064D}" type="slidenum">
              <a:rPr lang="en-US" altLang="zh-TW" smtClean="0">
                <a:uFillTx/>
              </a:rPr>
              <a:pPr/>
              <a:t>‹#›</a:t>
            </a:fld>
            <a:endParaRPr lang="zh-TW" altLang="en-US" dirty="0">
              <a:uFillTx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>
                <a:uFillTx/>
              </a:rPr>
              <a:t>按一下以編輯母片標題樣式</a:t>
            </a:r>
            <a:endParaRPr lang="zh-TW" altLang="en-US" dirty="0">
              <a:uFillTx/>
            </a:endParaRP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>
                <a:uFillTx/>
              </a:defRPr>
            </a:lvl5pPr>
            <a:lvl6pPr>
              <a:defRPr>
                <a:uFillTx/>
              </a:defRPr>
            </a:lvl6pPr>
            <a:lvl7pPr>
              <a:defRPr baseline="0">
                <a:uFillTx/>
              </a:defRPr>
            </a:lvl7pPr>
            <a:lvl8pPr>
              <a:defRPr baseline="0">
                <a:uFillTx/>
              </a:defRPr>
            </a:lvl8pPr>
          </a:lstStyle>
          <a:p>
            <a:pPr lvl="0" rtl="0"/>
            <a:r>
              <a:rPr lang="zh-TW" altLang="en-US">
                <a:uFillTx/>
              </a:rPr>
              <a:t>編輯母片文字樣式</a:t>
            </a:r>
          </a:p>
          <a:p>
            <a:pPr lvl="1" rtl="0"/>
            <a:r>
              <a:rPr lang="zh-TW" altLang="en-US">
                <a:uFillTx/>
              </a:rPr>
              <a:t>第二層</a:t>
            </a:r>
          </a:p>
          <a:p>
            <a:pPr lvl="2" rtl="0"/>
            <a:r>
              <a:rPr lang="zh-TW" altLang="en-US">
                <a:uFillTx/>
              </a:rPr>
              <a:t>第三層</a:t>
            </a:r>
          </a:p>
          <a:p>
            <a:pPr lvl="3" rtl="0"/>
            <a:r>
              <a:rPr lang="zh-TW" altLang="en-US">
                <a:uFillTx/>
              </a:rPr>
              <a:t>第四層</a:t>
            </a:r>
          </a:p>
          <a:p>
            <a:pPr lvl="4" rtl="0"/>
            <a:r>
              <a:rPr lang="zh-TW" altLang="en-US">
                <a:uFillTx/>
              </a:rPr>
              <a:t>第五層</a:t>
            </a:r>
            <a:endParaRPr lang="zh-TW" altLang="en-US" dirty="0">
              <a:uFillTx/>
            </a:endParaRP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uFillTx/>
              </a:rPr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uFillTx/>
              </a:defRPr>
            </a:lvl1pPr>
          </a:lstStyle>
          <a:p>
            <a:fld id="{E1267C61-F72F-4FE9-83DF-F722C6D03596}" type="datetime2">
              <a:rPr lang="zh-TW" altLang="en-US" smtClean="0">
                <a:uFillTx/>
              </a:rPr>
              <a:t>2022年4月12日</a:t>
            </a:fld>
            <a:endParaRPr lang="zh-TW" altLang="en-US" dirty="0">
              <a:uFillTx/>
            </a:endParaRPr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en-US" altLang="zh-TW" smtClean="0">
                <a:uFillTx/>
              </a:rPr>
              <a:t>‹#›</a:t>
            </a:fld>
            <a:endParaRPr lang="zh-TW" altLang="en-US" dirty="0">
              <a:uFillTx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 rtlCol="0"/>
          <a:lstStyle/>
          <a:p>
            <a:pPr rtl="0"/>
            <a:r>
              <a:rPr lang="zh-TW" altLang="en-US">
                <a:uFillTx/>
              </a:rPr>
              <a:t>按一下以編輯母片標題樣式</a:t>
            </a:r>
            <a:endParaRPr lang="zh-TW" altLang="en-US" dirty="0">
              <a:uFillTx/>
            </a:endParaRP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 rtlCol="0"/>
          <a:lstStyle>
            <a:lvl5pPr>
              <a:defRPr>
                <a:uFillTx/>
              </a:defRPr>
            </a:lvl5pPr>
            <a:lvl6pPr>
              <a:defRPr>
                <a:uFillTx/>
              </a:defRPr>
            </a:lvl6pPr>
            <a:lvl7pPr>
              <a:defRPr>
                <a:uFillTx/>
              </a:defRPr>
            </a:lvl7pPr>
            <a:lvl8pPr>
              <a:defRPr>
                <a:uFillTx/>
              </a:defRPr>
            </a:lvl8pPr>
            <a:lvl9pPr>
              <a:defRPr>
                <a:uFillTx/>
              </a:defRPr>
            </a:lvl9pPr>
          </a:lstStyle>
          <a:p>
            <a:pPr lvl="0" rtl="0"/>
            <a:r>
              <a:rPr lang="zh-TW" altLang="en-US">
                <a:uFillTx/>
              </a:rPr>
              <a:t>編輯母片文字樣式</a:t>
            </a:r>
          </a:p>
          <a:p>
            <a:pPr lvl="1" rtl="0"/>
            <a:r>
              <a:rPr lang="zh-TW" altLang="en-US">
                <a:uFillTx/>
              </a:rPr>
              <a:t>第二層</a:t>
            </a:r>
          </a:p>
          <a:p>
            <a:pPr lvl="2" rtl="0"/>
            <a:r>
              <a:rPr lang="zh-TW" altLang="en-US">
                <a:uFillTx/>
              </a:rPr>
              <a:t>第三層</a:t>
            </a:r>
          </a:p>
          <a:p>
            <a:pPr lvl="3" rtl="0"/>
            <a:r>
              <a:rPr lang="zh-TW" altLang="en-US">
                <a:uFillTx/>
              </a:rPr>
              <a:t>第四層</a:t>
            </a:r>
          </a:p>
          <a:p>
            <a:pPr lvl="4" rtl="0"/>
            <a:r>
              <a:rPr lang="zh-TW" altLang="en-US">
                <a:uFillTx/>
              </a:rPr>
              <a:t>第五層</a:t>
            </a:r>
            <a:endParaRPr lang="zh-TW" altLang="en-US" dirty="0">
              <a:uFillTx/>
            </a:endParaRP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uFillTx/>
              </a:rPr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uFillTx/>
              </a:defRPr>
            </a:lvl1pPr>
          </a:lstStyle>
          <a:p>
            <a:fld id="{3EC64960-53E7-451A-A53B-07A6AC27CFA4}" type="datetime2">
              <a:rPr lang="zh-TW" altLang="en-US" smtClean="0">
                <a:uFillTx/>
              </a:rPr>
              <a:t>2022年4月12日</a:t>
            </a:fld>
            <a:endParaRPr lang="zh-TW" altLang="en-US" dirty="0">
              <a:uFillTx/>
            </a:endParaRPr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en-US" altLang="zh-TW" smtClean="0">
                <a:uFillTx/>
              </a:rPr>
              <a:t>‹#›</a:t>
            </a:fld>
            <a:endParaRPr lang="zh-TW" altLang="en-US" dirty="0">
              <a:uFillTx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>
                <a:uFillTx/>
              </a:rPr>
              <a:t>按一下以編輯母片標題樣式</a:t>
            </a:r>
            <a:endParaRPr lang="zh-TW" altLang="en-US" dirty="0">
              <a:uFillTx/>
            </a:endParaRPr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>
                <a:uFillTx/>
              </a:defRPr>
            </a:lvl5pPr>
            <a:lvl6pPr>
              <a:defRPr>
                <a:uFillTx/>
              </a:defRPr>
            </a:lvl6pPr>
            <a:lvl7pPr>
              <a:defRPr baseline="0">
                <a:uFillTx/>
              </a:defRPr>
            </a:lvl7pPr>
            <a:lvl8pPr>
              <a:defRPr baseline="0">
                <a:uFillTx/>
              </a:defRPr>
            </a:lvl8pPr>
            <a:lvl9pPr>
              <a:defRPr baseline="0">
                <a:uFillTx/>
              </a:defRPr>
            </a:lvl9pPr>
          </a:lstStyle>
          <a:p>
            <a:pPr lvl="0" rtl="0"/>
            <a:r>
              <a:rPr lang="zh-TW" altLang="en-US">
                <a:uFillTx/>
              </a:rPr>
              <a:t>編輯母片文字樣式</a:t>
            </a:r>
          </a:p>
          <a:p>
            <a:pPr lvl="1" rtl="0"/>
            <a:r>
              <a:rPr lang="zh-TW" altLang="en-US">
                <a:uFillTx/>
              </a:rPr>
              <a:t>第二層</a:t>
            </a:r>
          </a:p>
          <a:p>
            <a:pPr lvl="2" rtl="0"/>
            <a:r>
              <a:rPr lang="zh-TW" altLang="en-US">
                <a:uFillTx/>
              </a:rPr>
              <a:t>第三層</a:t>
            </a:r>
          </a:p>
          <a:p>
            <a:pPr lvl="3" rtl="0"/>
            <a:r>
              <a:rPr lang="zh-TW" altLang="en-US">
                <a:uFillTx/>
              </a:rPr>
              <a:t>第四層</a:t>
            </a:r>
          </a:p>
          <a:p>
            <a:pPr lvl="4" rtl="0"/>
            <a:r>
              <a:rPr lang="zh-TW" altLang="en-US">
                <a:uFillTx/>
              </a:rPr>
              <a:t>第五層</a:t>
            </a:r>
            <a:endParaRPr lang="zh-TW" altLang="en-US" dirty="0">
              <a:uFillTx/>
            </a:endParaRP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uFillTx/>
              </a:rPr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uFillTx/>
              </a:defRPr>
            </a:lvl1pPr>
          </a:lstStyle>
          <a:p>
            <a:fld id="{F2BF7E4F-FB81-4CA9-95D5-9F4411C12724}" type="datetime2">
              <a:rPr lang="zh-TW" altLang="en-US" smtClean="0">
                <a:uFillTx/>
              </a:rPr>
              <a:t>2022年4月12日</a:t>
            </a:fld>
            <a:endParaRPr lang="zh-TW" altLang="en-US" dirty="0">
              <a:uFillTx/>
            </a:endParaRPr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en-US" altLang="zh-TW" smtClean="0">
                <a:uFillTx/>
              </a:rPr>
              <a:t>‹#›</a:t>
            </a:fld>
            <a:endParaRPr lang="zh-TW" altLang="en-US" dirty="0">
              <a:uFillTx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rtlCol="0" anchor="b">
            <a:normAutofit/>
          </a:bodyPr>
          <a:lstStyle>
            <a:lvl1pPr algn="l">
              <a:defRPr sz="4400" b="0" cap="all">
                <a:uFillTx/>
              </a:defRPr>
            </a:lvl1pPr>
          </a:lstStyle>
          <a:p>
            <a:pPr rtl="0"/>
            <a:r>
              <a:rPr lang="zh-TW" altLang="en-US">
                <a:uFillTx/>
              </a:rPr>
              <a:t>按一下以編輯母片標題樣式</a:t>
            </a:r>
            <a:endParaRPr lang="zh-TW" altLang="en-US" dirty="0">
              <a:uFillTx/>
            </a:endParaRP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rtlCol="0"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 rtl="0"/>
            <a:r>
              <a:rPr lang="zh-TW" altLang="en-US">
                <a:uFillTx/>
              </a:rPr>
              <a:t>編輯母片文字樣式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uFillTx/>
              </a:rPr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uFillTx/>
              </a:defRPr>
            </a:lvl1pPr>
          </a:lstStyle>
          <a:p>
            <a:fld id="{EE89D5C7-1272-4E59-936B-C4A0B3E29142}" type="datetime2">
              <a:rPr lang="zh-TW" altLang="en-US" smtClean="0">
                <a:uFillTx/>
              </a:rPr>
              <a:t>2022年4月12日</a:t>
            </a:fld>
            <a:endParaRPr lang="zh-TW" altLang="en-US" dirty="0">
              <a:uFillTx/>
            </a:endParaRPr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en-US" altLang="zh-TW" smtClean="0">
                <a:uFillTx/>
              </a:rPr>
              <a:t>‹#›</a:t>
            </a:fld>
            <a:endParaRPr lang="zh-TW" altLang="en-US" dirty="0">
              <a:uFillTx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>
                <a:uFillTx/>
              </a:rPr>
              <a:t>按一下以編輯母片標題樣式</a:t>
            </a:r>
            <a:endParaRPr lang="zh-TW" altLang="en-US" dirty="0">
              <a:uFillTx/>
            </a:endParaRPr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 rtlCol="0">
            <a:normAutofit/>
          </a:bodyPr>
          <a:lstStyle>
            <a:lvl1pPr>
              <a:defRPr sz="2400">
                <a:uFillTx/>
              </a:defRPr>
            </a:lvl1pPr>
            <a:lvl2pPr>
              <a:defRPr sz="2000">
                <a:uFillTx/>
              </a:defRPr>
            </a:lvl2pPr>
            <a:lvl3pPr>
              <a:defRPr sz="1800">
                <a:uFillTx/>
              </a:defRPr>
            </a:lvl3pPr>
            <a:lvl4pPr>
              <a:defRPr sz="1600">
                <a:uFillTx/>
              </a:defRPr>
            </a:lvl4pPr>
            <a:lvl5pPr>
              <a:defRPr sz="1600">
                <a:uFillTx/>
              </a:defRPr>
            </a:lvl5pPr>
            <a:lvl6pPr>
              <a:defRPr sz="1600">
                <a:uFillTx/>
              </a:defRPr>
            </a:lvl6pPr>
            <a:lvl7pPr>
              <a:defRPr sz="1600" baseline="0">
                <a:uFillTx/>
              </a:defRPr>
            </a:lvl7pPr>
            <a:lvl8pPr>
              <a:defRPr sz="1600" baseline="0">
                <a:uFillTx/>
              </a:defRPr>
            </a:lvl8pPr>
            <a:lvl9pPr>
              <a:defRPr sz="1600" baseline="0">
                <a:uFillTx/>
              </a:defRPr>
            </a:lvl9pPr>
          </a:lstStyle>
          <a:p>
            <a:pPr lvl="0" rtl="0"/>
            <a:r>
              <a:rPr lang="zh-TW" altLang="en-US">
                <a:uFillTx/>
              </a:rPr>
              <a:t>編輯母片文字樣式</a:t>
            </a:r>
          </a:p>
          <a:p>
            <a:pPr lvl="1" rtl="0"/>
            <a:r>
              <a:rPr lang="zh-TW" altLang="en-US">
                <a:uFillTx/>
              </a:rPr>
              <a:t>第二層</a:t>
            </a:r>
          </a:p>
          <a:p>
            <a:pPr lvl="2" rtl="0"/>
            <a:r>
              <a:rPr lang="zh-TW" altLang="en-US">
                <a:uFillTx/>
              </a:rPr>
              <a:t>第三層</a:t>
            </a:r>
          </a:p>
          <a:p>
            <a:pPr lvl="3" rtl="0"/>
            <a:r>
              <a:rPr lang="zh-TW" altLang="en-US">
                <a:uFillTx/>
              </a:rPr>
              <a:t>第四層</a:t>
            </a:r>
          </a:p>
          <a:p>
            <a:pPr lvl="4" rtl="0"/>
            <a:r>
              <a:rPr lang="zh-TW" altLang="en-US">
                <a:uFillTx/>
              </a:rPr>
              <a:t>第五層</a:t>
            </a:r>
            <a:endParaRPr lang="zh-TW" altLang="en-US" dirty="0">
              <a:uFillTx/>
            </a:endParaRP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 rtlCol="0">
            <a:normAutofit/>
          </a:bodyPr>
          <a:lstStyle>
            <a:lvl1pPr>
              <a:defRPr sz="2400">
                <a:uFillTx/>
              </a:defRPr>
            </a:lvl1pPr>
            <a:lvl2pPr>
              <a:defRPr sz="2000">
                <a:uFillTx/>
              </a:defRPr>
            </a:lvl2pPr>
            <a:lvl3pPr>
              <a:defRPr sz="1800">
                <a:uFillTx/>
              </a:defRPr>
            </a:lvl3pPr>
            <a:lvl4pPr>
              <a:defRPr sz="1600">
                <a:uFillTx/>
              </a:defRPr>
            </a:lvl4pPr>
            <a:lvl5pPr>
              <a:defRPr sz="1600">
                <a:uFillTx/>
              </a:defRPr>
            </a:lvl5pPr>
            <a:lvl6pPr>
              <a:defRPr sz="1600">
                <a:uFillTx/>
              </a:defRPr>
            </a:lvl6pPr>
            <a:lvl7pPr>
              <a:defRPr sz="1600">
                <a:uFillTx/>
              </a:defRPr>
            </a:lvl7pPr>
            <a:lvl8pPr>
              <a:defRPr sz="1600">
                <a:uFillTx/>
              </a:defRPr>
            </a:lvl8pPr>
            <a:lvl9pPr>
              <a:defRPr sz="1600">
                <a:uFillTx/>
              </a:defRPr>
            </a:lvl9pPr>
          </a:lstStyle>
          <a:p>
            <a:pPr lvl="0" rtl="0"/>
            <a:r>
              <a:rPr lang="zh-TW" altLang="en-US">
                <a:uFillTx/>
              </a:rPr>
              <a:t>編輯母片文字樣式</a:t>
            </a:r>
          </a:p>
          <a:p>
            <a:pPr lvl="1" rtl="0"/>
            <a:r>
              <a:rPr lang="zh-TW" altLang="en-US">
                <a:uFillTx/>
              </a:rPr>
              <a:t>第二層</a:t>
            </a:r>
          </a:p>
          <a:p>
            <a:pPr lvl="2" rtl="0"/>
            <a:r>
              <a:rPr lang="zh-TW" altLang="en-US">
                <a:uFillTx/>
              </a:rPr>
              <a:t>第三層</a:t>
            </a:r>
          </a:p>
          <a:p>
            <a:pPr lvl="3" rtl="0"/>
            <a:r>
              <a:rPr lang="zh-TW" altLang="en-US">
                <a:uFillTx/>
              </a:rPr>
              <a:t>第四層</a:t>
            </a:r>
          </a:p>
          <a:p>
            <a:pPr lvl="4" rtl="0"/>
            <a:r>
              <a:rPr lang="zh-TW" altLang="en-US">
                <a:uFillTx/>
              </a:rPr>
              <a:t>第五層</a:t>
            </a:r>
            <a:endParaRPr lang="zh-TW" altLang="en-US" dirty="0">
              <a:uFillTx/>
            </a:endParaRP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uFillTx/>
              </a:rPr>
              <a:t>新增頁尾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uFillTx/>
              </a:defRPr>
            </a:lvl1pPr>
          </a:lstStyle>
          <a:p>
            <a:fld id="{13BD917B-D4E0-44FD-AA59-07341E044A29}" type="datetime2">
              <a:rPr lang="zh-TW" altLang="en-US" smtClean="0">
                <a:uFillTx/>
              </a:rPr>
              <a:t>2022年4月12日</a:t>
            </a:fld>
            <a:endParaRPr lang="zh-TW" altLang="en-US" dirty="0">
              <a:uFillTx/>
            </a:endParaRP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en-US" altLang="zh-TW" smtClean="0">
                <a:uFillTx/>
              </a:rPr>
              <a:t>‹#›</a:t>
            </a:fld>
            <a:endParaRPr lang="zh-TW" altLang="en-US" dirty="0">
              <a:uFillTx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</p:spPr>
        <p:txBody>
          <a:bodyPr rtlCol="0"/>
          <a:lstStyle>
            <a:lvl1pPr>
              <a:defRPr>
                <a:uFillTx/>
              </a:defRPr>
            </a:lvl1pPr>
          </a:lstStyle>
          <a:p>
            <a:pPr rtl="0"/>
            <a:r>
              <a:rPr lang="zh-TW" altLang="en-US">
                <a:uFillTx/>
              </a:rPr>
              <a:t>按一下以編輯母片標題樣式</a:t>
            </a:r>
            <a:endParaRPr lang="zh-TW" altLang="en-US" dirty="0">
              <a:uFillTx/>
            </a:endParaRP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  <a:uFillTx/>
              </a:defRPr>
            </a:lvl1pPr>
            <a:lvl2pPr marL="457200" indent="0">
              <a:buNone/>
              <a:defRPr sz="2000" b="1">
                <a:uFillTx/>
              </a:defRPr>
            </a:lvl2pPr>
            <a:lvl3pPr marL="914400" indent="0">
              <a:buNone/>
              <a:defRPr sz="1800" b="1">
                <a:uFillTx/>
              </a:defRPr>
            </a:lvl3pPr>
            <a:lvl4pPr marL="1371600" indent="0">
              <a:buNone/>
              <a:defRPr sz="1600" b="1">
                <a:uFillTx/>
              </a:defRPr>
            </a:lvl4pPr>
            <a:lvl5pPr marL="1828800" indent="0">
              <a:buNone/>
              <a:defRPr sz="1600" b="1">
                <a:uFillTx/>
              </a:defRPr>
            </a:lvl5pPr>
            <a:lvl6pPr marL="2286000" indent="0">
              <a:buNone/>
              <a:defRPr sz="1600" b="1">
                <a:uFillTx/>
              </a:defRPr>
            </a:lvl6pPr>
            <a:lvl7pPr marL="2743200" indent="0">
              <a:buNone/>
              <a:defRPr sz="1600" b="1">
                <a:uFillTx/>
              </a:defRPr>
            </a:lvl7pPr>
            <a:lvl8pPr marL="3200400" indent="0">
              <a:buNone/>
              <a:defRPr sz="1600" b="1">
                <a:uFillTx/>
              </a:defRPr>
            </a:lvl8pPr>
            <a:lvl9pPr marL="3657600" indent="0">
              <a:buNone/>
              <a:defRPr sz="1600" b="1">
                <a:uFillTx/>
              </a:defRPr>
            </a:lvl9pPr>
          </a:lstStyle>
          <a:p>
            <a:pPr lvl="0" rtl="0"/>
            <a:r>
              <a:rPr lang="zh-TW" altLang="en-US">
                <a:uFillTx/>
              </a:rPr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 rtlCol="0">
            <a:normAutofit/>
          </a:bodyPr>
          <a:lstStyle>
            <a:lvl1pPr>
              <a:defRPr sz="2000">
                <a:uFillTx/>
              </a:defRPr>
            </a:lvl1pPr>
            <a:lvl2pPr>
              <a:defRPr sz="1800">
                <a:uFillTx/>
              </a:defRPr>
            </a:lvl2pPr>
            <a:lvl3pPr>
              <a:defRPr sz="1600">
                <a:uFillTx/>
              </a:defRPr>
            </a:lvl3pPr>
            <a:lvl4pPr>
              <a:defRPr sz="1400">
                <a:uFillTx/>
              </a:defRPr>
            </a:lvl4pPr>
            <a:lvl5pPr>
              <a:defRPr sz="1400">
                <a:uFillTx/>
              </a:defRPr>
            </a:lvl5pPr>
            <a:lvl6pPr>
              <a:defRPr sz="1400">
                <a:uFillTx/>
              </a:defRPr>
            </a:lvl6pPr>
            <a:lvl7pPr>
              <a:defRPr sz="1400">
                <a:uFillTx/>
              </a:defRPr>
            </a:lvl7pPr>
            <a:lvl8pPr>
              <a:defRPr sz="1400">
                <a:uFillTx/>
              </a:defRPr>
            </a:lvl8pPr>
            <a:lvl9pPr>
              <a:defRPr sz="1400">
                <a:uFillTx/>
              </a:defRPr>
            </a:lvl9pPr>
          </a:lstStyle>
          <a:p>
            <a:pPr lvl="0" rtl="0"/>
            <a:r>
              <a:rPr lang="zh-TW" altLang="en-US">
                <a:uFillTx/>
              </a:rPr>
              <a:t>編輯母片文字樣式</a:t>
            </a:r>
          </a:p>
          <a:p>
            <a:pPr lvl="1" rtl="0"/>
            <a:r>
              <a:rPr lang="zh-TW" altLang="en-US">
                <a:uFillTx/>
              </a:rPr>
              <a:t>第二層</a:t>
            </a:r>
          </a:p>
          <a:p>
            <a:pPr lvl="2" rtl="0"/>
            <a:r>
              <a:rPr lang="zh-TW" altLang="en-US">
                <a:uFillTx/>
              </a:rPr>
              <a:t>第三層</a:t>
            </a:r>
          </a:p>
          <a:p>
            <a:pPr lvl="3" rtl="0"/>
            <a:r>
              <a:rPr lang="zh-TW" altLang="en-US">
                <a:uFillTx/>
              </a:rPr>
              <a:t>第四層</a:t>
            </a:r>
          </a:p>
          <a:p>
            <a:pPr lvl="4" rtl="0"/>
            <a:r>
              <a:rPr lang="zh-TW" altLang="en-US">
                <a:uFillTx/>
              </a:rPr>
              <a:t>第五層</a:t>
            </a:r>
            <a:endParaRPr lang="zh-TW" altLang="en-US" dirty="0">
              <a:uFillTx/>
            </a:endParaRPr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  <a:uFillTx/>
              </a:defRPr>
            </a:lvl1pPr>
            <a:lvl2pPr marL="457200" indent="0">
              <a:buNone/>
              <a:defRPr sz="2000" b="1">
                <a:uFillTx/>
              </a:defRPr>
            </a:lvl2pPr>
            <a:lvl3pPr marL="914400" indent="0">
              <a:buNone/>
              <a:defRPr sz="1800" b="1">
                <a:uFillTx/>
              </a:defRPr>
            </a:lvl3pPr>
            <a:lvl4pPr marL="1371600" indent="0">
              <a:buNone/>
              <a:defRPr sz="1600" b="1">
                <a:uFillTx/>
              </a:defRPr>
            </a:lvl4pPr>
            <a:lvl5pPr marL="1828800" indent="0">
              <a:buNone/>
              <a:defRPr sz="1600" b="1">
                <a:uFillTx/>
              </a:defRPr>
            </a:lvl5pPr>
            <a:lvl6pPr marL="2286000" indent="0">
              <a:buNone/>
              <a:defRPr sz="1600" b="1">
                <a:uFillTx/>
              </a:defRPr>
            </a:lvl6pPr>
            <a:lvl7pPr marL="2743200" indent="0">
              <a:buNone/>
              <a:defRPr sz="1600" b="1">
                <a:uFillTx/>
              </a:defRPr>
            </a:lvl7pPr>
            <a:lvl8pPr marL="3200400" indent="0">
              <a:buNone/>
              <a:defRPr sz="1600" b="1">
                <a:uFillTx/>
              </a:defRPr>
            </a:lvl8pPr>
            <a:lvl9pPr marL="3657600" indent="0">
              <a:buNone/>
              <a:defRPr sz="1600" b="1">
                <a:uFillTx/>
              </a:defRPr>
            </a:lvl9pPr>
          </a:lstStyle>
          <a:p>
            <a:pPr lvl="0" rtl="0"/>
            <a:r>
              <a:rPr lang="zh-TW" altLang="en-US">
                <a:uFillTx/>
              </a:rPr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 rtlCol="0">
            <a:normAutofit/>
          </a:bodyPr>
          <a:lstStyle>
            <a:lvl1pPr>
              <a:defRPr sz="2000">
                <a:uFillTx/>
              </a:defRPr>
            </a:lvl1pPr>
            <a:lvl2pPr>
              <a:defRPr sz="1800">
                <a:uFillTx/>
              </a:defRPr>
            </a:lvl2pPr>
            <a:lvl3pPr>
              <a:defRPr sz="1600">
                <a:uFillTx/>
              </a:defRPr>
            </a:lvl3pPr>
            <a:lvl4pPr>
              <a:defRPr sz="1400">
                <a:uFillTx/>
              </a:defRPr>
            </a:lvl4pPr>
            <a:lvl5pPr>
              <a:defRPr sz="1400">
                <a:uFillTx/>
              </a:defRPr>
            </a:lvl5pPr>
            <a:lvl6pPr>
              <a:defRPr sz="1400">
                <a:uFillTx/>
              </a:defRPr>
            </a:lvl6pPr>
            <a:lvl7pPr>
              <a:defRPr sz="1400">
                <a:uFillTx/>
              </a:defRPr>
            </a:lvl7pPr>
            <a:lvl8pPr>
              <a:defRPr sz="1400" baseline="0">
                <a:uFillTx/>
              </a:defRPr>
            </a:lvl8pPr>
            <a:lvl9pPr>
              <a:defRPr sz="1400" baseline="0">
                <a:uFillTx/>
              </a:defRPr>
            </a:lvl9pPr>
          </a:lstStyle>
          <a:p>
            <a:pPr lvl="0" rtl="0"/>
            <a:r>
              <a:rPr lang="zh-TW" altLang="en-US">
                <a:uFillTx/>
              </a:rPr>
              <a:t>編輯母片文字樣式</a:t>
            </a:r>
          </a:p>
          <a:p>
            <a:pPr lvl="1" rtl="0"/>
            <a:r>
              <a:rPr lang="zh-TW" altLang="en-US">
                <a:uFillTx/>
              </a:rPr>
              <a:t>第二層</a:t>
            </a:r>
          </a:p>
          <a:p>
            <a:pPr lvl="2" rtl="0"/>
            <a:r>
              <a:rPr lang="zh-TW" altLang="en-US">
                <a:uFillTx/>
              </a:rPr>
              <a:t>第三層</a:t>
            </a:r>
          </a:p>
          <a:p>
            <a:pPr lvl="3" rtl="0"/>
            <a:r>
              <a:rPr lang="zh-TW" altLang="en-US">
                <a:uFillTx/>
              </a:rPr>
              <a:t>第四層</a:t>
            </a:r>
          </a:p>
          <a:p>
            <a:pPr lvl="4" rtl="0"/>
            <a:r>
              <a:rPr lang="zh-TW" altLang="en-US">
                <a:uFillTx/>
              </a:rPr>
              <a:t>第五層</a:t>
            </a:r>
            <a:endParaRPr lang="zh-TW" altLang="en-US" dirty="0">
              <a:uFillTx/>
            </a:endParaRPr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uFillTx/>
              </a:rPr>
              <a:t>新增頁尾</a:t>
            </a:r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uFillTx/>
              </a:defRPr>
            </a:lvl1pPr>
          </a:lstStyle>
          <a:p>
            <a:fld id="{B6C4E559-B3E6-4741-A798-BF459CEFB875}" type="datetime2">
              <a:rPr lang="zh-TW" altLang="en-US" smtClean="0">
                <a:uFillTx/>
              </a:rPr>
              <a:t>2022年4月12日</a:t>
            </a:fld>
            <a:endParaRPr lang="zh-TW" altLang="en-US" dirty="0">
              <a:uFillTx/>
            </a:endParaRPr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en-US" altLang="zh-TW" smtClean="0">
                <a:uFillTx/>
              </a:rPr>
              <a:t>‹#›</a:t>
            </a:fld>
            <a:endParaRPr lang="zh-TW" altLang="en-US" dirty="0"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>
                <a:uFillTx/>
              </a:rPr>
              <a:t>按一下以編輯母片標題樣式</a:t>
            </a:r>
            <a:endParaRPr lang="zh-TW" altLang="en-US" dirty="0">
              <a:uFillTx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uFillTx/>
              </a:rPr>
              <a:t>新增頁尾</a:t>
            </a:r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uFillTx/>
              </a:defRPr>
            </a:lvl1pPr>
          </a:lstStyle>
          <a:p>
            <a:fld id="{1E59EE6D-4CA4-4633-9A33-1A18EF2B875F}" type="datetime2">
              <a:rPr lang="zh-TW" altLang="en-US" smtClean="0">
                <a:uFillTx/>
              </a:rPr>
              <a:t>2022年4月12日</a:t>
            </a:fld>
            <a:endParaRPr lang="zh-TW" altLang="en-US" dirty="0">
              <a:uFillTx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en-US" altLang="zh-TW" smtClean="0">
                <a:uFillTx/>
              </a:rPr>
              <a:t>‹#›</a:t>
            </a:fld>
            <a:endParaRPr lang="zh-TW" altLang="en-US" dirty="0">
              <a:uFillTx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uFillTx/>
              </a:rPr>
              <a:t>新增頁尾</a:t>
            </a:r>
          </a:p>
        </p:txBody>
      </p:sp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uFillTx/>
              </a:defRPr>
            </a:lvl1pPr>
          </a:lstStyle>
          <a:p>
            <a:fld id="{6391E873-6C8B-40FA-8927-8DE97E21F05E}" type="datetime2">
              <a:rPr lang="zh-TW" altLang="en-US" smtClean="0">
                <a:uFillTx/>
              </a:rPr>
              <a:t>2022年4月12日</a:t>
            </a:fld>
            <a:endParaRPr lang="zh-TW" altLang="en-US" dirty="0">
              <a:uFillTx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en-US" altLang="zh-TW" smtClean="0">
                <a:uFillTx/>
              </a:rPr>
              <a:t>‹#›</a:t>
            </a:fld>
            <a:endParaRPr lang="zh-TW" altLang="en-US" dirty="0">
              <a:uFillTx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/>
          </p:cNvSpPr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zh-TW" altLang="en-US" dirty="0"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4000" b="0">
                <a:uFillTx/>
              </a:defRPr>
            </a:lvl1pPr>
          </a:lstStyle>
          <a:p>
            <a:pPr rtl="0"/>
            <a:r>
              <a:rPr lang="zh-TW" altLang="en-US">
                <a:uFillTx/>
              </a:rPr>
              <a:t>按一下以編輯母片標題樣式</a:t>
            </a:r>
            <a:endParaRPr lang="zh-TW" altLang="en-US" dirty="0">
              <a:uFillTx/>
            </a:endParaRPr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 rtlCol="0">
            <a:normAutofit/>
          </a:bodyPr>
          <a:lstStyle>
            <a:lvl1pPr>
              <a:defRPr sz="2400">
                <a:uFillTx/>
              </a:defRPr>
            </a:lvl1pPr>
            <a:lvl2pPr>
              <a:defRPr sz="2000">
                <a:uFillTx/>
              </a:defRPr>
            </a:lvl2pPr>
            <a:lvl3pPr>
              <a:defRPr sz="1800">
                <a:uFillTx/>
              </a:defRPr>
            </a:lvl3pPr>
            <a:lvl4pPr>
              <a:defRPr sz="1600">
                <a:uFillTx/>
              </a:defRPr>
            </a:lvl4pPr>
            <a:lvl5pPr>
              <a:defRPr sz="1600">
                <a:uFillTx/>
              </a:defRPr>
            </a:lvl5pPr>
            <a:lvl6pPr>
              <a:defRPr sz="1600">
                <a:uFillTx/>
              </a:defRPr>
            </a:lvl6pPr>
            <a:lvl7pPr>
              <a:defRPr sz="1600">
                <a:uFillTx/>
              </a:defRPr>
            </a:lvl7pPr>
            <a:lvl8pPr>
              <a:defRPr sz="1600">
                <a:uFillTx/>
              </a:defRPr>
            </a:lvl8pPr>
            <a:lvl9pPr>
              <a:defRPr sz="1600">
                <a:uFillTx/>
              </a:defRPr>
            </a:lvl9pPr>
          </a:lstStyle>
          <a:p>
            <a:pPr lvl="0" rtl="0"/>
            <a:r>
              <a:rPr lang="zh-TW" altLang="en-US">
                <a:uFillTx/>
              </a:rPr>
              <a:t>編輯母片文字樣式</a:t>
            </a:r>
          </a:p>
          <a:p>
            <a:pPr lvl="1" rtl="0"/>
            <a:r>
              <a:rPr lang="zh-TW" altLang="en-US">
                <a:uFillTx/>
              </a:rPr>
              <a:t>第二層</a:t>
            </a:r>
          </a:p>
          <a:p>
            <a:pPr lvl="2" rtl="0"/>
            <a:r>
              <a:rPr lang="zh-TW" altLang="en-US">
                <a:uFillTx/>
              </a:rPr>
              <a:t>第三層</a:t>
            </a:r>
          </a:p>
          <a:p>
            <a:pPr lvl="3" rtl="0"/>
            <a:r>
              <a:rPr lang="zh-TW" altLang="en-US">
                <a:uFillTx/>
              </a:rPr>
              <a:t>第四層</a:t>
            </a:r>
          </a:p>
          <a:p>
            <a:pPr lvl="4" rtl="0"/>
            <a:r>
              <a:rPr lang="zh-TW" altLang="en-US">
                <a:uFillTx/>
              </a:rPr>
              <a:t>第五層</a:t>
            </a:r>
            <a:endParaRPr lang="zh-TW" altLang="en-US" dirty="0">
              <a:uFillTx/>
            </a:endParaRP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uFillTx/>
              </a:defRPr>
            </a:lvl1pPr>
            <a:lvl2pPr marL="457200" indent="0">
              <a:buNone/>
              <a:defRPr sz="1200">
                <a:uFillTx/>
              </a:defRPr>
            </a:lvl2pPr>
            <a:lvl3pPr marL="914400" indent="0">
              <a:buNone/>
              <a:defRPr sz="1000">
                <a:uFillTx/>
              </a:defRPr>
            </a:lvl3pPr>
            <a:lvl4pPr marL="1371600" indent="0">
              <a:buNone/>
              <a:defRPr sz="900">
                <a:uFillTx/>
              </a:defRPr>
            </a:lvl4pPr>
            <a:lvl5pPr marL="1828800" indent="0">
              <a:buNone/>
              <a:defRPr sz="900">
                <a:uFillTx/>
              </a:defRPr>
            </a:lvl5pPr>
            <a:lvl6pPr marL="2286000" indent="0">
              <a:buNone/>
              <a:defRPr sz="900">
                <a:uFillTx/>
              </a:defRPr>
            </a:lvl6pPr>
            <a:lvl7pPr marL="2743200" indent="0">
              <a:buNone/>
              <a:defRPr sz="900">
                <a:uFillTx/>
              </a:defRPr>
            </a:lvl7pPr>
            <a:lvl8pPr marL="3200400" indent="0">
              <a:buNone/>
              <a:defRPr sz="900">
                <a:uFillTx/>
              </a:defRPr>
            </a:lvl8pPr>
            <a:lvl9pPr marL="3657600" indent="0">
              <a:buNone/>
              <a:defRPr sz="900">
                <a:uFillTx/>
              </a:defRPr>
            </a:lvl9pPr>
          </a:lstStyle>
          <a:p>
            <a:pPr lvl="0" rtl="0"/>
            <a:r>
              <a:rPr lang="zh-TW" altLang="en-US">
                <a:uFillTx/>
              </a:rPr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uFillTx/>
              </a:rPr>
              <a:t>新增頁尾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uFillTx/>
              </a:defRPr>
            </a:lvl1pPr>
          </a:lstStyle>
          <a:p>
            <a:fld id="{3B2F6B44-AEB2-4F28-B485-24F434EF3677}" type="datetime2">
              <a:rPr lang="zh-TW" altLang="en-US" smtClean="0">
                <a:uFillTx/>
              </a:rPr>
              <a:t>2022年4月12日</a:t>
            </a:fld>
            <a:endParaRPr lang="zh-TW" altLang="en-US" dirty="0">
              <a:uFillTx/>
            </a:endParaRP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en-US" altLang="zh-TW" smtClean="0">
                <a:uFillTx/>
              </a:rPr>
              <a:t>‹#›</a:t>
            </a:fld>
            <a:endParaRPr lang="zh-TW" altLang="en-US" dirty="0">
              <a:uFillTx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/>
          </p:cNvSpPr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zh-TW" altLang="en-US" dirty="0"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4000" b="0">
                <a:uFillTx/>
              </a:defRPr>
            </a:lvl1pPr>
          </a:lstStyle>
          <a:p>
            <a:pPr rtl="0"/>
            <a:r>
              <a:rPr lang="zh-TW" altLang="en-US">
                <a:uFillTx/>
              </a:rPr>
              <a:t>按一下以編輯母片標題樣式</a:t>
            </a:r>
            <a:endParaRPr lang="zh-TW" altLang="en-US" dirty="0">
              <a:uFillTx/>
            </a:endParaRPr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 rtlCol="0">
            <a:normAutofit/>
          </a:bodyPr>
          <a:lstStyle>
            <a:lvl1pPr marL="0" indent="0" algn="ctr">
              <a:buNone/>
              <a:defRPr sz="2400">
                <a:uFillTx/>
              </a:defRPr>
            </a:lvl1pPr>
            <a:lvl2pPr marL="457200" indent="0">
              <a:buNone/>
              <a:defRPr sz="2800">
                <a:uFillTx/>
              </a:defRPr>
            </a:lvl2pPr>
            <a:lvl3pPr marL="914400" indent="0">
              <a:buNone/>
              <a:defRPr sz="2400">
                <a:uFillTx/>
              </a:defRPr>
            </a:lvl3pPr>
            <a:lvl4pPr marL="1371600" indent="0">
              <a:buNone/>
              <a:defRPr sz="2000">
                <a:uFillTx/>
              </a:defRPr>
            </a:lvl4pPr>
            <a:lvl5pPr marL="1828800" indent="0">
              <a:buNone/>
              <a:defRPr sz="2000">
                <a:uFillTx/>
              </a:defRPr>
            </a:lvl5pPr>
            <a:lvl6pPr marL="2286000" indent="0">
              <a:buNone/>
              <a:defRPr sz="2000">
                <a:uFillTx/>
              </a:defRPr>
            </a:lvl6pPr>
            <a:lvl7pPr marL="2743200" indent="0">
              <a:buNone/>
              <a:defRPr sz="2000">
                <a:uFillTx/>
              </a:defRPr>
            </a:lvl7pPr>
            <a:lvl8pPr marL="3200400" indent="0">
              <a:buNone/>
              <a:defRPr sz="2000">
                <a:uFillTx/>
              </a:defRPr>
            </a:lvl8pPr>
            <a:lvl9pPr marL="3657600" indent="0">
              <a:buNone/>
              <a:defRPr sz="2000">
                <a:uFillTx/>
              </a:defRPr>
            </a:lvl9pPr>
          </a:lstStyle>
          <a:p>
            <a:pPr rtl="0"/>
            <a:r>
              <a:rPr lang="zh-TW" altLang="en-US">
                <a:uFillTx/>
              </a:rPr>
              <a:t>按一下圖示以新增圖片</a:t>
            </a:r>
            <a:endParaRPr lang="zh-TW" altLang="en-US" dirty="0">
              <a:uFillTx/>
            </a:endParaRP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uFillTx/>
              </a:defRPr>
            </a:lvl1pPr>
            <a:lvl2pPr marL="457200" indent="0">
              <a:buNone/>
              <a:defRPr sz="1200">
                <a:uFillTx/>
              </a:defRPr>
            </a:lvl2pPr>
            <a:lvl3pPr marL="914400" indent="0">
              <a:buNone/>
              <a:defRPr sz="1000">
                <a:uFillTx/>
              </a:defRPr>
            </a:lvl3pPr>
            <a:lvl4pPr marL="1371600" indent="0">
              <a:buNone/>
              <a:defRPr sz="900">
                <a:uFillTx/>
              </a:defRPr>
            </a:lvl4pPr>
            <a:lvl5pPr marL="1828800" indent="0">
              <a:buNone/>
              <a:defRPr sz="900">
                <a:uFillTx/>
              </a:defRPr>
            </a:lvl5pPr>
            <a:lvl6pPr marL="2286000" indent="0">
              <a:buNone/>
              <a:defRPr sz="900">
                <a:uFillTx/>
              </a:defRPr>
            </a:lvl6pPr>
            <a:lvl7pPr marL="2743200" indent="0">
              <a:buNone/>
              <a:defRPr sz="900">
                <a:uFillTx/>
              </a:defRPr>
            </a:lvl7pPr>
            <a:lvl8pPr marL="3200400" indent="0">
              <a:buNone/>
              <a:defRPr sz="900">
                <a:uFillTx/>
              </a:defRPr>
            </a:lvl8pPr>
            <a:lvl9pPr marL="3657600" indent="0">
              <a:buNone/>
              <a:defRPr sz="900">
                <a:uFillTx/>
              </a:defRPr>
            </a:lvl9pPr>
          </a:lstStyle>
          <a:p>
            <a:pPr lvl="0" rtl="0"/>
            <a:r>
              <a:rPr lang="zh-TW" altLang="en-US">
                <a:uFillTx/>
              </a:rPr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uFillTx/>
              </a:rPr>
              <a:t>新增頁尾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uFillTx/>
              </a:defRPr>
            </a:lvl1pPr>
          </a:lstStyle>
          <a:p>
            <a:fld id="{147071C5-C0A1-498E-85BC-8888E0CF3DE5}" type="datetime2">
              <a:rPr lang="zh-TW" altLang="en-US" smtClean="0">
                <a:uFillTx/>
              </a:rPr>
              <a:t>2022年4月12日</a:t>
            </a:fld>
            <a:endParaRPr lang="zh-TW" altLang="en-US" dirty="0">
              <a:uFillTx/>
            </a:endParaRP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en-US" altLang="zh-TW" smtClean="0">
                <a:uFillTx/>
              </a:rPr>
              <a:t>‹#›</a:t>
            </a:fld>
            <a:endParaRPr lang="zh-TW" altLang="en-US" dirty="0">
              <a:uFillTx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>
                <a:lumMod val="95000"/>
              </a:schemeClr>
            </a:gs>
            <a:gs pos="40000">
              <a:schemeClr val="bg2"/>
            </a:gs>
            <a:gs pos="69000">
              <a:schemeClr val="bg1"/>
            </a:gs>
            <a:gs pos="100000">
              <a:schemeClr val="bg2">
                <a:lumMod val="9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/>
          </p:cNvSpPr>
          <p:nvPr userDrawn="1"/>
        </p:nvSpPr>
        <p:spPr bwMode="ltGray">
          <a:xfrm>
            <a:off x="146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zh-TW" altLang="en-US" sz="2400" dirty="0"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TW" altLang="en-US" dirty="0">
                <a:uFillTx/>
              </a:rPr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dirty="0">
                <a:uFillTx/>
              </a:rPr>
              <a:t>按一下以編輯母片文字樣式</a:t>
            </a:r>
          </a:p>
          <a:p>
            <a:pPr lvl="1" rtl="0"/>
            <a:r>
              <a:rPr lang="zh-TW" altLang="en-US" dirty="0">
                <a:uFillTx/>
              </a:rPr>
              <a:t>第二層</a:t>
            </a:r>
          </a:p>
          <a:p>
            <a:pPr lvl="2" rtl="0"/>
            <a:r>
              <a:rPr lang="zh-TW" altLang="en-US" dirty="0">
                <a:uFillTx/>
              </a:rPr>
              <a:t>第三層</a:t>
            </a:r>
          </a:p>
          <a:p>
            <a:pPr lvl="3" rtl="0"/>
            <a:r>
              <a:rPr lang="zh-TW" altLang="en-US" dirty="0">
                <a:uFillTx/>
              </a:rPr>
              <a:t>第四層</a:t>
            </a:r>
          </a:p>
          <a:p>
            <a:pPr lvl="4" rtl="0"/>
            <a:r>
              <a:rPr lang="zh-TW" altLang="en-US" dirty="0">
                <a:uFillTx/>
              </a:rPr>
              <a:t>第五層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dirty="0">
                <a:uFillTx/>
              </a:rPr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7286C04-F5F8-473F-B463-36B554D2D25E}" type="datetime2">
              <a:rPr lang="zh-TW" altLang="en-US" smtClean="0">
                <a:uFillTx/>
              </a:rPr>
              <a:t>2022年4月12日</a:t>
            </a:fld>
            <a:endParaRPr lang="zh-TW" altLang="en-US" dirty="0">
              <a:uFillTx/>
            </a:endParaRPr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846940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36C87F6-986D-49E6-AF40-1B3A1EE8064D}" type="slidenum">
              <a:rPr lang="en-US" altLang="zh-TW" smtClean="0">
                <a:uFillTx/>
              </a:rPr>
              <a:pPr/>
              <a:t>‹#›</a:t>
            </a:fld>
            <a:endParaRPr lang="zh-TW" altLang="en-US" dirty="0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accent1">
              <a:lumMod val="50000"/>
            </a:schemeClr>
          </a:solidFill>
          <a:uFillTx/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uFillTx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uFillTx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uFillTx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uFillTx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uFillTx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1874520" indent="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None/>
        <a:defRPr sz="1600" kern="1200" baseline="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>
          <a:uFillTx/>
        </a:defRPr>
      </a:defPPr>
      <a:lvl1pPr marL="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hchen@csie.ntut.edu.tw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inuxhint.com/git_tutorial_beginners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cnc.ntut.edu.tw/p/404-1004-78558.php?Lang=en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140.124.183.78/jenkins/" TargetMode="External"/><Relationship Id="rId5" Type="http://schemas.openxmlformats.org/officeDocument/2006/relationships/hyperlink" Target="https://140.124.183.78/gitlab" TargetMode="External"/><Relationship Id="rId10" Type="http://schemas.openxmlformats.org/officeDocument/2006/relationships/image" Target="../media/image19.png"/><Relationship Id="rId4" Type="http://schemas.openxmlformats.org/officeDocument/2006/relationships/hyperlink" Target="https://vpn.ntut.edu.tw/global-protect/getsoftwarepage.esp" TargetMode="External"/><Relationship Id="rId9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mailto:email@example.com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ftp.tc.edu.tw/Linux/CentOS/7.9.2009/isos/x86_64/CentOS-7-x86_64-DVD-2009.iso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vmware.com/tw/products/workstation-player/workstation-player-evaluation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LQU3zlpoRQ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Aispn84ruOJ8clYNPfEiEp4YLYb23BrM/view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ctrTitle"/>
          </p:nvPr>
        </p:nvSpPr>
        <p:spPr>
          <a:xfrm>
            <a:off x="1217612" y="1915870"/>
            <a:ext cx="9753600" cy="1729154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altLang="zh-TW" sz="3800" i="1" cap="none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File and Storage System</a:t>
            </a:r>
            <a:br>
              <a:rPr lang="en-US" altLang="zh-TW" b="1" cap="none" dirty="0">
                <a:solidFill>
                  <a:schemeClr val="tx1"/>
                </a:solidFill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</a:br>
            <a:r>
              <a:rPr lang="en-US" altLang="zh-TW" b="1" cap="none" dirty="0">
                <a:solidFill>
                  <a:schemeClr val="tx1"/>
                </a:solidFill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 HW01: Environment Setup &amp; </a:t>
            </a:r>
            <a:r>
              <a:rPr lang="en-US" altLang="zh-TW" b="1" cap="none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: Implement System Calls for File System Operation</a:t>
            </a:r>
            <a:endParaRPr lang="zh-TW" altLang="en-US" dirty="0">
              <a:solidFill>
                <a:schemeClr val="tx1"/>
              </a:solidFill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副標題 2"/>
          <p:cNvSpPr>
            <a:spLocks noGrp="1"/>
          </p:cNvSpPr>
          <p:nvPr>
            <p:ph type="subTitle" idx="1"/>
          </p:nvPr>
        </p:nvSpPr>
        <p:spPr>
          <a:xfrm>
            <a:off x="2694012" y="4407826"/>
            <a:ext cx="6800800" cy="2294997"/>
          </a:xfrm>
        </p:spPr>
        <p:txBody>
          <a:bodyPr>
            <a:noAutofit/>
          </a:bodyPr>
          <a:lstStyle/>
          <a:p>
            <a:endParaRPr lang="en-US" altLang="zh-TW" sz="2400" b="1" dirty="0">
              <a:uFillTx/>
              <a:latin typeface="Calibri" panose="020F0502020204030204" pitchFamily="34" charset="0"/>
              <a:ea typeface="標楷體" pitchFamily="65" charset="-12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n-US" altLang="zh-TW" sz="2400" cap="none" dirty="0"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Shuo-Han Chen </a:t>
            </a:r>
            <a:r>
              <a:rPr lang="en-US" altLang="zh-TW" sz="2400" dirty="0"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zh-TW" altLang="en-US" sz="2400" dirty="0">
                <a:uFillTx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陳碩漢</a:t>
            </a:r>
            <a:r>
              <a:rPr lang="en-US" altLang="zh-TW" sz="2400" dirty="0"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),</a:t>
            </a:r>
            <a:br>
              <a:rPr lang="en-US" altLang="zh-TW" sz="2400" dirty="0"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</a:br>
            <a:r>
              <a:rPr lang="en-US" altLang="zh-TW" sz="2400" i="1" u="sng" dirty="0">
                <a:solidFill>
                  <a:srgbClr val="0033CC"/>
                </a:solidFill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hlinkClick r:id="rId3"/>
              </a:rPr>
              <a:t>shchen@ntut.edu.tw</a:t>
            </a:r>
            <a:endParaRPr lang="en-US" altLang="zh-TW" sz="2400" i="1" u="sng" dirty="0">
              <a:solidFill>
                <a:srgbClr val="0033CC"/>
              </a:solidFill>
              <a:uFillTx/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endParaRPr lang="en-US" altLang="zh-TW" sz="2400" i="1" u="sng" dirty="0">
              <a:solidFill>
                <a:srgbClr val="0033CC"/>
              </a:solidFill>
              <a:uFillTx/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n-US" altLang="zh-TW" sz="2400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Hong-Yue Technology Research Building 334</a:t>
            </a:r>
          </a:p>
          <a:p>
            <a:pPr algn="ctr">
              <a:lnSpc>
                <a:spcPct val="100000"/>
              </a:lnSpc>
            </a:pPr>
            <a:r>
              <a:rPr lang="en-US" altLang="zh-TW" sz="2400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M 15:10 - 18:00</a:t>
            </a:r>
          </a:p>
        </p:txBody>
      </p:sp>
      <p:sp>
        <p:nvSpPr>
          <p:cNvPr id="22" name="標題 1"/>
          <p:cNvSpPr txBox="1">
            <a:spLocks/>
          </p:cNvSpPr>
          <p:nvPr/>
        </p:nvSpPr>
        <p:spPr>
          <a:xfrm>
            <a:off x="5302324" y="186529"/>
            <a:ext cx="6552728" cy="99789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  <a:uFillTx/>
              </a:defRPr>
            </a:lvl2pPr>
            <a:lvl3pPr eaLnBrk="1" hangingPunct="1">
              <a:defRPr>
                <a:solidFill>
                  <a:schemeClr val="tx2"/>
                </a:solidFill>
                <a:uFillTx/>
              </a:defRPr>
            </a:lvl3pPr>
            <a:lvl4pPr eaLnBrk="1" hangingPunct="1">
              <a:defRPr>
                <a:solidFill>
                  <a:schemeClr val="tx2"/>
                </a:solidFill>
                <a:uFillTx/>
              </a:defRPr>
            </a:lvl4pPr>
            <a:lvl5pPr eaLnBrk="1" hangingPunct="1">
              <a:defRPr>
                <a:solidFill>
                  <a:schemeClr val="tx2"/>
                </a:solidFill>
                <a:uFillTx/>
              </a:defRPr>
            </a:lvl5pPr>
            <a:lvl6pPr eaLnBrk="1" hangingPunct="1">
              <a:defRPr>
                <a:solidFill>
                  <a:schemeClr val="tx2"/>
                </a:solidFill>
                <a:uFillTx/>
              </a:defRPr>
            </a:lvl6pPr>
            <a:lvl7pPr eaLnBrk="1" hangingPunct="1">
              <a:defRPr>
                <a:solidFill>
                  <a:schemeClr val="tx2"/>
                </a:solidFill>
                <a:uFillTx/>
              </a:defRPr>
            </a:lvl7pPr>
            <a:lvl8pPr eaLnBrk="1" hangingPunct="1">
              <a:defRPr>
                <a:solidFill>
                  <a:schemeClr val="tx2"/>
                </a:solidFill>
                <a:uFillTx/>
              </a:defRPr>
            </a:lvl8pPr>
            <a:lvl9pPr eaLnBrk="1" hangingPunct="1">
              <a:defRPr>
                <a:solidFill>
                  <a:schemeClr val="tx2"/>
                </a:solidFill>
                <a:uFillTx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altLang="zh-TW" sz="2400" cap="none" dirty="0">
                <a:solidFill>
                  <a:schemeClr val="tx1"/>
                </a:solidFill>
                <a:uFillTx/>
                <a:latin typeface="Calibri" panose="020F0502020204030204" pitchFamily="34" charset="0"/>
                <a:ea typeface="Microsoft JhengHei UI" panose="020B0604030504040204" pitchFamily="34" charset="-120"/>
                <a:cs typeface="Calibri" panose="020F0502020204030204" pitchFamily="34" charset="0"/>
              </a:rPr>
              <a:t>Department of Computer Science and Information Engineering</a:t>
            </a:r>
          </a:p>
        </p:txBody>
      </p:sp>
      <p:pic>
        <p:nvPicPr>
          <p:cNvPr id="2052" name="Picture 4" descr="國立臺北科技大學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8081" y="432905"/>
            <a:ext cx="4501016" cy="7201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2"/>
          <p:cNvSpPr txBox="1">
            <a:spLocks/>
          </p:cNvSpPr>
          <p:nvPr/>
        </p:nvSpPr>
        <p:spPr>
          <a:xfrm>
            <a:off x="693812" y="188640"/>
            <a:ext cx="10339783" cy="706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sz="3600" b="1" cap="none" dirty="0"/>
              <a:t>Setup </a:t>
            </a:r>
            <a:r>
              <a:rPr lang="en-US" altLang="zh-TW" sz="3600" b="1" cap="none" dirty="0" err="1"/>
              <a:t>NachOS</a:t>
            </a:r>
            <a:endParaRPr lang="en-US" altLang="zh-TW" sz="3600" b="1" cap="none" dirty="0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693811" y="894730"/>
            <a:ext cx="10513169" cy="5555184"/>
          </a:xfrm>
        </p:spPr>
        <p:txBody>
          <a:bodyPr anchor="t">
            <a:no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Compile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altLang="zh-TW" sz="1800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&gt; cd NachOS-4.0_MP1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altLang="zh-TW" sz="1800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&gt; </a:t>
            </a:r>
            <a:r>
              <a:rPr lang="en-US" altLang="zh-TW" sz="1800" dirty="0" err="1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chmod</a:t>
            </a:r>
            <a:r>
              <a:rPr lang="en-US" altLang="zh-TW" sz="1800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 -R 777 *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altLang="zh-TW" sz="1800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&gt; cd code/</a:t>
            </a:r>
            <a:r>
              <a:rPr lang="en-US" altLang="zh-TW" sz="1800" dirty="0" err="1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build.linux</a:t>
            </a:r>
            <a:endParaRPr lang="en-US" altLang="zh-TW" sz="1800" dirty="0">
              <a:latin typeface="Courier New" panose="02070309020205020404" pitchFamily="49" charset="0"/>
              <a:ea typeface="微軟正黑體" panose="020B0604030504040204" pitchFamily="34" charset="-120"/>
              <a:cs typeface="Courier New" panose="02070309020205020404" pitchFamily="49" charset="0"/>
            </a:endParaRP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altLang="zh-TW" sz="1800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&gt; make clean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altLang="zh-TW" sz="1800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&gt; make</a:t>
            </a:r>
          </a:p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en-US" altLang="zh-TW" sz="22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Test your nachos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altLang="zh-TW" sz="1800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&gt; cd NachOS-4.0_MP1/code/test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altLang="zh-TW" sz="1800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&gt; make clean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altLang="zh-TW" sz="1800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&gt; make halt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altLang="zh-TW" sz="1800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&gt; ../</a:t>
            </a:r>
            <a:r>
              <a:rPr lang="en-US" altLang="zh-TW" sz="1800" dirty="0" err="1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build.linux</a:t>
            </a:r>
            <a:r>
              <a:rPr lang="en-US" altLang="zh-TW" sz="1800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/nachos -e halt</a:t>
            </a:r>
          </a:p>
          <a:p>
            <a:pPr>
              <a:lnSpc>
                <a:spcPct val="110000"/>
              </a:lnSpc>
              <a:spcBef>
                <a:spcPts val="300"/>
              </a:spcBef>
            </a:pPr>
            <a:endParaRPr lang="en-US" altLang="zh-TW" sz="2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en-US" altLang="zh-TW" sz="22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You should see the output as right</a:t>
            </a:r>
          </a:p>
          <a:p>
            <a:pPr>
              <a:lnSpc>
                <a:spcPct val="110000"/>
              </a:lnSpc>
              <a:spcBef>
                <a:spcPts val="300"/>
              </a:spcBef>
            </a:pPr>
            <a:endParaRPr lang="en-US" altLang="zh-TW" sz="2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en-US" altLang="zh-TW" sz="22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Congratulation, Part I is finished !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endParaRPr lang="en-US" altLang="zh-TW" sz="1800" dirty="0">
              <a:latin typeface="Courier New" panose="02070309020205020404" pitchFamily="49" charset="0"/>
              <a:ea typeface="微軟正黑體" panose="020B0604030504040204" pitchFamily="34" charset="-120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300"/>
              </a:spcBef>
            </a:pPr>
            <a:endParaRPr lang="en-US" altLang="zh-TW" sz="2200" dirty="0">
              <a:latin typeface="Courier New" panose="02070309020205020404" pitchFamily="49" charset="0"/>
              <a:ea typeface="微軟正黑體" panose="020B0604030504040204" pitchFamily="34" charset="-12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endParaRPr lang="en-US" altLang="zh-TW" sz="2400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endParaRPr lang="en-US" altLang="zh-TW" sz="2400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1">
              <a:lnSpc>
                <a:spcPct val="120000"/>
              </a:lnSpc>
              <a:spcBef>
                <a:spcPts val="300"/>
              </a:spcBef>
            </a:pPr>
            <a:endParaRPr lang="en-US" altLang="zh-TW" sz="2400" dirty="0">
              <a:solidFill>
                <a:srgbClr val="FF0000"/>
              </a:solidFill>
              <a:uFillTx/>
            </a:endParaRPr>
          </a:p>
        </p:txBody>
      </p:sp>
      <p:sp>
        <p:nvSpPr>
          <p:cNvPr id="28" name="投影片編號版面配置區 2"/>
          <p:cNvSpPr txBox="1">
            <a:spLocks/>
          </p:cNvSpPr>
          <p:nvPr/>
        </p:nvSpPr>
        <p:spPr>
          <a:xfrm>
            <a:off x="11045824" y="6525344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>
                <a:uFillTx/>
              </a:defRPr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fld id="{F36C87F6-986D-49E6-AF40-1B3A1EE8064D}" type="slidenum">
              <a:rPr lang="en-US" altLang="zh-TW" smtClean="0">
                <a:uFillTx/>
              </a:rPr>
              <a:pPr/>
              <a:t>10</a:t>
            </a:fld>
            <a:endParaRPr lang="zh-TW" altLang="en-US" dirty="0">
              <a:uFillTx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BDAE9E94-4129-4239-A797-B22084BAA539}"/>
              </a:ext>
            </a:extLst>
          </p:cNvPr>
          <p:cNvSpPr/>
          <p:nvPr/>
        </p:nvSpPr>
        <p:spPr>
          <a:xfrm>
            <a:off x="5863703" y="4014562"/>
            <a:ext cx="5971032" cy="2435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6632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「presentation background」的圖片搜尋結果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0"/>
            <a:ext cx="12188825" cy="6853237"/>
          </a:xfrm>
          <a:prstGeom prst="rect">
            <a:avLst/>
          </a:prstGeom>
          <a:noFill/>
        </p:spPr>
      </p:pic>
      <p:sp>
        <p:nvSpPr>
          <p:cNvPr id="10" name="文字方塊 9"/>
          <p:cNvSpPr txBox="1">
            <a:spLocks/>
          </p:cNvSpPr>
          <p:nvPr/>
        </p:nvSpPr>
        <p:spPr>
          <a:xfrm>
            <a:off x="2607535" y="1844824"/>
            <a:ext cx="69737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4000" dirty="0"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Part II. </a:t>
            </a:r>
            <a:r>
              <a:rPr lang="en-US" altLang="zh-TW" sz="4000" dirty="0">
                <a:latin typeface="Calibri" panose="020F0502020204030204" pitchFamily="34" charset="0"/>
                <a:cs typeface="Calibri" panose="020F0502020204030204" pitchFamily="34" charset="0"/>
              </a:rPr>
              <a:t>: Implement System Calls </a:t>
            </a:r>
          </a:p>
          <a:p>
            <a:pPr algn="ctr">
              <a:lnSpc>
                <a:spcPct val="90000"/>
              </a:lnSpc>
            </a:pPr>
            <a:r>
              <a:rPr lang="en-US" altLang="zh-TW" sz="4000" dirty="0">
                <a:latin typeface="Calibri" panose="020F0502020204030204" pitchFamily="34" charset="0"/>
                <a:cs typeface="Calibri" panose="020F0502020204030204" pitchFamily="34" charset="0"/>
              </a:rPr>
              <a:t>for File System Operation</a:t>
            </a:r>
            <a:endParaRPr lang="zh-TW" altLang="en-US" sz="4000" dirty="0"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351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2"/>
          <p:cNvSpPr txBox="1">
            <a:spLocks/>
          </p:cNvSpPr>
          <p:nvPr/>
        </p:nvSpPr>
        <p:spPr>
          <a:xfrm>
            <a:off x="693812" y="188640"/>
            <a:ext cx="10339783" cy="706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sz="3600" b="1" cap="none" dirty="0">
                <a:uFillTx/>
              </a:rPr>
              <a:t>What to Implement ?</a:t>
            </a:r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693811" y="894730"/>
            <a:ext cx="11495013" cy="5555184"/>
          </a:xfrm>
        </p:spPr>
        <p:txBody>
          <a:bodyPr anchor="t">
            <a:noAutofit/>
          </a:bodyPr>
          <a:lstStyle/>
          <a:p>
            <a:pPr marL="502920" indent="-457200" eaLnBrk="0" hangingPunct="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Implement a console I/O system call. 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-&gt; 20%</a:t>
            </a:r>
            <a:endParaRPr lang="zh-TW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0" hangingPunct="0">
              <a:lnSpc>
                <a:spcPct val="100000"/>
              </a:lnSpc>
            </a:pPr>
            <a:r>
              <a:rPr lang="en-US" altLang="zh-TW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zh-TW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PrintInt</a:t>
            </a:r>
            <a:r>
              <a:rPr lang="en-US" altLang="zh-TW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number)</a:t>
            </a:r>
            <a:endParaRPr lang="zh-TW" altLang="zh-TW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eaLnBrk="0" hangingPunct="0">
              <a:lnSpc>
                <a:spcPct val="100000"/>
              </a:lnSpc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Output the number and a line separator to the console. </a:t>
            </a:r>
          </a:p>
          <a:p>
            <a:pPr marL="502920" indent="-457200" eaLnBrk="0" hangingPunct="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Implement four file I/O system call. -&gt; 80% (20% each)</a:t>
            </a:r>
            <a:endParaRPr lang="zh-TW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0" hangingPunct="0">
              <a:lnSpc>
                <a:spcPct val="100000"/>
              </a:lnSpc>
            </a:pPr>
            <a:r>
              <a:rPr lang="en-US" altLang="zh-TW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OpenFileId</a:t>
            </a:r>
            <a:r>
              <a:rPr lang="en-US" altLang="zh-TW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Open(char *name);</a:t>
            </a:r>
            <a:endParaRPr lang="zh-TW" altLang="zh-TW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 eaLnBrk="0" hangingPunct="0">
              <a:lnSpc>
                <a:spcPct val="100000"/>
              </a:lnSpc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Open a file with the name, and returns its corresponding 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OpenFileId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lvl="2" eaLnBrk="0" hangingPunct="0">
              <a:lnSpc>
                <a:spcPct val="100000"/>
              </a:lnSpc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Return -1 if open fails.</a:t>
            </a:r>
            <a:endParaRPr lang="zh-TW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0" hangingPunct="0">
              <a:lnSpc>
                <a:spcPct val="100000"/>
              </a:lnSpc>
            </a:pPr>
            <a:r>
              <a:rPr lang="en-US" altLang="zh-TW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Write(char *buffer, int size, </a:t>
            </a:r>
            <a:r>
              <a:rPr lang="en-US" altLang="zh-TW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OpenFileId</a:t>
            </a:r>
            <a:r>
              <a:rPr lang="en-US" altLang="zh-TW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id);</a:t>
            </a:r>
            <a:endParaRPr lang="zh-TW" altLang="zh-TW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 eaLnBrk="0" hangingPunct="0">
              <a:lnSpc>
                <a:spcPct val="100000"/>
              </a:lnSpc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Write “size” characters from buffer into the file.</a:t>
            </a:r>
            <a:endParaRPr lang="zh-TW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eaLnBrk="0" hangingPunct="0">
              <a:lnSpc>
                <a:spcPct val="100000"/>
              </a:lnSpc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Returns number of characters actually written to the file. </a:t>
            </a:r>
          </a:p>
          <a:p>
            <a:pPr lvl="2" eaLnBrk="0" hangingPunct="0">
              <a:lnSpc>
                <a:spcPct val="100000"/>
              </a:lnSpc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If attempt writing to an invalid id, return -1.</a:t>
            </a:r>
            <a:endParaRPr lang="zh-TW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0" hangingPunct="0">
              <a:lnSpc>
                <a:spcPct val="100000"/>
              </a:lnSpc>
            </a:pPr>
            <a:r>
              <a:rPr lang="en-US" altLang="zh-TW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Read(char *buffer, int size, </a:t>
            </a:r>
            <a:r>
              <a:rPr lang="en-US" altLang="zh-TW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OpenFileId</a:t>
            </a:r>
            <a:r>
              <a:rPr lang="en-US" altLang="zh-TW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id);</a:t>
            </a:r>
            <a:endParaRPr lang="zh-TW" altLang="zh-TW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 eaLnBrk="0" hangingPunct="0">
              <a:lnSpc>
                <a:spcPct val="100000"/>
              </a:lnSpc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Read “size” characters from the file and copy them into buffer. Returns number of characters actually read from the file.</a:t>
            </a:r>
            <a:endParaRPr lang="zh-TW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eaLnBrk="0" hangingPunct="0">
              <a:lnSpc>
                <a:spcPct val="100000"/>
              </a:lnSpc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If attempt reading from an invalid id, return -1.</a:t>
            </a:r>
          </a:p>
          <a:p>
            <a:pPr eaLnBrk="0" hangingPunct="0"/>
            <a:endParaRPr lang="zh-TW" altLang="zh-TW" dirty="0"/>
          </a:p>
          <a:p>
            <a:pPr lvl="1" eaLnBrk="0" hangingPunct="0">
              <a:lnSpc>
                <a:spcPct val="100000"/>
              </a:lnSpc>
            </a:pPr>
            <a:endParaRPr lang="en-US" altLang="zh-TW" sz="3000" dirty="0">
              <a:solidFill>
                <a:srgbClr val="FF000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8" name="投影片編號版面配置區 2"/>
          <p:cNvSpPr txBox="1">
            <a:spLocks/>
          </p:cNvSpPr>
          <p:nvPr/>
        </p:nvSpPr>
        <p:spPr>
          <a:xfrm>
            <a:off x="11045824" y="6525344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>
                <a:uFillTx/>
              </a:defRPr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fld id="{F36C87F6-986D-49E6-AF40-1B3A1EE8064D}" type="slidenum">
              <a:rPr lang="en-US" altLang="zh-TW" smtClean="0">
                <a:uFillTx/>
              </a:rPr>
              <a:pPr/>
              <a:t>12</a:t>
            </a:fld>
            <a:endParaRPr lang="zh-TW" alt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85017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2"/>
          <p:cNvSpPr txBox="1">
            <a:spLocks/>
          </p:cNvSpPr>
          <p:nvPr/>
        </p:nvSpPr>
        <p:spPr>
          <a:xfrm>
            <a:off x="693812" y="188640"/>
            <a:ext cx="10339783" cy="706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sz="3600" b="1" cap="none" dirty="0"/>
              <a:t>What to Implement ? (</a:t>
            </a:r>
            <a:r>
              <a:rPr lang="en-US" altLang="zh-TW" sz="3600" b="1" cap="none" dirty="0" err="1"/>
              <a:t>Cond’t</a:t>
            </a:r>
            <a:r>
              <a:rPr lang="en-US" altLang="zh-TW" sz="3600" b="1" cap="none" dirty="0"/>
              <a:t>)</a:t>
            </a:r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693811" y="894730"/>
            <a:ext cx="11495013" cy="5555184"/>
          </a:xfrm>
        </p:spPr>
        <p:txBody>
          <a:bodyPr anchor="t">
            <a:noAutofit/>
          </a:bodyPr>
          <a:lstStyle/>
          <a:p>
            <a:pPr lvl="1" eaLnBrk="0" hangingPunct="0">
              <a:lnSpc>
                <a:spcPct val="100000"/>
              </a:lnSpc>
            </a:pPr>
            <a:r>
              <a:rPr lang="en-US" altLang="zh-TW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Close(</a:t>
            </a:r>
            <a:r>
              <a:rPr lang="en-US" altLang="zh-TW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OpenFileId</a:t>
            </a:r>
            <a:r>
              <a:rPr lang="en-US" altLang="zh-TW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id);</a:t>
            </a:r>
            <a:endParaRPr lang="zh-TW" altLang="zh-TW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 eaLnBrk="0" hangingPunct="0">
              <a:lnSpc>
                <a:spcPct val="100000"/>
              </a:lnSpc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Close the file with id.</a:t>
            </a:r>
            <a:endParaRPr lang="zh-TW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eaLnBrk="0" hangingPunct="0">
              <a:lnSpc>
                <a:spcPct val="100000"/>
              </a:lnSpc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Return 1 if successfully close the file, 0 otherwise.</a:t>
            </a:r>
          </a:p>
          <a:p>
            <a:pPr eaLnBrk="0" hangingPunct="0">
              <a:lnSpc>
                <a:spcPct val="100000"/>
              </a:lnSpc>
              <a:spcBef>
                <a:spcPts val="600"/>
              </a:spcBef>
            </a:pP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your implements should not use any IO functions from standard libraries (e.g. </a:t>
            </a:r>
            <a:r>
              <a:rPr lang="en-US" altLang="zh-TW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printf</a:t>
            </a: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(), </a:t>
            </a:r>
            <a:r>
              <a:rPr lang="en-US" altLang="zh-TW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cout</a:t>
            </a: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fopen</a:t>
            </a: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(), </a:t>
            </a:r>
            <a:r>
              <a:rPr lang="en-US" altLang="zh-TW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fwrite</a:t>
            </a: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(), write(), etc.).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(See Slide 4)</a:t>
            </a:r>
            <a:endParaRPr lang="en-US" altLang="zh-TW" sz="2800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marL="502920" indent="-457200">
              <a:lnSpc>
                <a:spcPct val="100000"/>
              </a:lnSpc>
              <a:spcBef>
                <a:spcPts val="600"/>
              </a:spcBef>
              <a:buFont typeface="+mj-lt"/>
              <a:buAutoNum type="arabicPeriod" startAt="3"/>
            </a:pP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Then, Upload your code onto our </a:t>
            </a:r>
            <a:r>
              <a:rPr lang="en-US" altLang="zh-TW" dirty="0" err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gitlab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and trigger Jenkins</a:t>
            </a:r>
          </a:p>
          <a:p>
            <a:pPr lvl="2">
              <a:lnSpc>
                <a:spcPct val="100000"/>
              </a:lnSpc>
            </a:pPr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Commit files to local repository  </a:t>
            </a:r>
            <a:r>
              <a:rPr lang="en-US" altLang="zh-TW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git commit –am “HW01”</a:t>
            </a:r>
          </a:p>
          <a:p>
            <a:pPr lvl="2">
              <a:lnSpc>
                <a:spcPct val="120000"/>
              </a:lnSpc>
              <a:spcBef>
                <a:spcPts val="300"/>
              </a:spcBef>
            </a:pPr>
            <a:r>
              <a:rPr lang="en-US" altLang="zh-TW" sz="22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Push Files onto Gitlab Project  </a:t>
            </a:r>
            <a:r>
              <a:rPr lang="en-US" altLang="zh-TW" sz="2200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&gt; git push</a:t>
            </a:r>
          </a:p>
          <a:p>
            <a:pPr lvl="2">
              <a:lnSpc>
                <a:spcPct val="120000"/>
              </a:lnSpc>
              <a:spcBef>
                <a:spcPts val="300"/>
              </a:spcBef>
            </a:pPr>
            <a:r>
              <a:rPr lang="en-US" altLang="zh-TW" sz="22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Check Jenkins (See Slide 5)</a:t>
            </a:r>
          </a:p>
          <a:p>
            <a:pPr marL="502920" indent="-457200">
              <a:lnSpc>
                <a:spcPct val="100000"/>
              </a:lnSpc>
              <a:spcBef>
                <a:spcPts val="600"/>
              </a:spcBef>
              <a:buFont typeface="+mj-lt"/>
              <a:buAutoNum type="arabicPeriod" startAt="3"/>
            </a:pP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No report is needed for HW01.</a:t>
            </a:r>
          </a:p>
          <a:p>
            <a:pPr marL="502920" indent="-457200">
              <a:lnSpc>
                <a:spcPct val="100000"/>
              </a:lnSpc>
              <a:spcBef>
                <a:spcPts val="600"/>
              </a:spcBef>
              <a:buFont typeface="+mj-lt"/>
              <a:buAutoNum type="arabicPeriod" startAt="3"/>
            </a:pP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8" name="投影片編號版面配置區 2"/>
          <p:cNvSpPr txBox="1">
            <a:spLocks/>
          </p:cNvSpPr>
          <p:nvPr/>
        </p:nvSpPr>
        <p:spPr>
          <a:xfrm>
            <a:off x="11045824" y="6525344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>
                <a:uFillTx/>
              </a:defRPr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fld id="{F36C87F6-986D-49E6-AF40-1B3A1EE8064D}" type="slidenum">
              <a:rPr lang="en-US" altLang="zh-TW" smtClean="0">
                <a:uFillTx/>
              </a:rPr>
              <a:pPr/>
              <a:t>13</a:t>
            </a:fld>
            <a:endParaRPr lang="zh-TW" alt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7074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2"/>
          <p:cNvSpPr txBox="1">
            <a:spLocks/>
          </p:cNvSpPr>
          <p:nvPr/>
        </p:nvSpPr>
        <p:spPr>
          <a:xfrm>
            <a:off x="693812" y="188640"/>
            <a:ext cx="10339783" cy="706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sz="3600" b="1" cap="none" dirty="0"/>
              <a:t>Expected Results of Requirement 1 &amp; 2</a:t>
            </a:r>
            <a:endParaRPr lang="en-US" altLang="zh-TW" sz="3600" b="1" cap="none" dirty="0">
              <a:uFillTx/>
            </a:endParaRPr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693812" y="970160"/>
            <a:ext cx="6559970" cy="5479754"/>
          </a:xfrm>
        </p:spPr>
        <p:txBody>
          <a:bodyPr anchor="t">
            <a:no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Again, Don’t use any IO functions from standard libraries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Requirement 1 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After running consoleIO_test1, the output of </a:t>
            </a:r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zh-TW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PrintInt</a:t>
            </a:r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(int number)</a:t>
            </a:r>
            <a:r>
              <a:rPr lang="zh-TW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should look like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Requirement 2 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After running fileIO_test1, a file named file1.test should be generated with following content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4320" lvl="1" indent="0">
              <a:lnSpc>
                <a:spcPct val="120000"/>
              </a:lnSpc>
              <a:spcBef>
                <a:spcPts val="300"/>
              </a:spcBef>
              <a:buNone/>
            </a:pP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After running fileIO_test2, the output should look like 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endParaRPr lang="en-US" altLang="zh-TW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spcBef>
                <a:spcPts val="300"/>
              </a:spcBef>
            </a:pPr>
            <a:endParaRPr lang="en-US" altLang="zh-TW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endParaRPr lang="en-US" altLang="zh-TW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endParaRPr lang="en-US" altLang="zh-TW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endParaRPr lang="en-US" altLang="zh-TW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spcBef>
                <a:spcPts val="300"/>
              </a:spcBef>
            </a:pPr>
            <a:endParaRPr lang="en-US" altLang="zh-TW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spcBef>
                <a:spcPts val="300"/>
              </a:spcBef>
            </a:pPr>
            <a:endParaRPr lang="en-US" altLang="zh-TW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spcBef>
                <a:spcPts val="300"/>
              </a:spcBef>
            </a:pPr>
            <a:endParaRPr lang="en-US" altLang="zh-TW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spcBef>
                <a:spcPts val="300"/>
              </a:spcBef>
            </a:pPr>
            <a:endParaRPr lang="en-US" altLang="zh-TW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spcBef>
                <a:spcPts val="300"/>
              </a:spcBef>
            </a:pPr>
            <a:endParaRPr lang="zh-TW" altLang="zh-TW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spcBef>
                <a:spcPts val="300"/>
              </a:spcBef>
            </a:pPr>
            <a:endParaRPr lang="en-US" altLang="zh-TW" sz="1600" dirty="0">
              <a:solidFill>
                <a:srgbClr val="FF0000"/>
              </a:solidFill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45720" indent="0">
              <a:lnSpc>
                <a:spcPct val="120000"/>
              </a:lnSpc>
              <a:spcBef>
                <a:spcPts val="300"/>
              </a:spcBef>
              <a:buNone/>
            </a:pPr>
            <a:endParaRPr lang="en-US" altLang="zh-TW" dirty="0">
              <a:solidFill>
                <a:srgbClr val="0033CC"/>
              </a:solidFill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45720" indent="0">
              <a:lnSpc>
                <a:spcPct val="120000"/>
              </a:lnSpc>
              <a:spcBef>
                <a:spcPts val="300"/>
              </a:spcBef>
              <a:buNone/>
            </a:pPr>
            <a:r>
              <a:rPr lang="en-US" altLang="zh-TW" dirty="0">
                <a:solidFill>
                  <a:srgbClr val="0033CC"/>
                </a:solidFill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                                                                                                                                                        </a:t>
            </a:r>
          </a:p>
          <a:p>
            <a:pPr marL="560070" indent="-514350">
              <a:lnSpc>
                <a:spcPct val="120000"/>
              </a:lnSpc>
              <a:spcBef>
                <a:spcPts val="300"/>
              </a:spcBef>
              <a:buFont typeface="+mj-lt"/>
              <a:buAutoNum type="arabicPeriod"/>
            </a:pPr>
            <a:endParaRPr lang="en-US" altLang="zh-TW" dirty="0">
              <a:solidFill>
                <a:srgbClr val="0033CC"/>
              </a:solidFill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560070" indent="-514350">
              <a:lnSpc>
                <a:spcPct val="120000"/>
              </a:lnSpc>
              <a:spcBef>
                <a:spcPts val="300"/>
              </a:spcBef>
              <a:buFont typeface="+mj-lt"/>
              <a:buAutoNum type="arabicPeriod"/>
            </a:pPr>
            <a:endParaRPr lang="en-US" altLang="zh-TW" dirty="0">
              <a:solidFill>
                <a:srgbClr val="0033CC"/>
              </a:solidFill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8" name="投影片編號版面配置區 2"/>
          <p:cNvSpPr txBox="1">
            <a:spLocks/>
          </p:cNvSpPr>
          <p:nvPr/>
        </p:nvSpPr>
        <p:spPr>
          <a:xfrm>
            <a:off x="11045824" y="6525344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>
                <a:uFillTx/>
              </a:defRPr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fld id="{F36C87F6-986D-49E6-AF40-1B3A1EE8064D}" type="slidenum">
              <a:rPr lang="en-US" altLang="zh-TW" smtClean="0">
                <a:uFillTx/>
              </a:rPr>
              <a:pPr/>
              <a:t>14</a:t>
            </a:fld>
            <a:endParaRPr lang="zh-TW" altLang="en-US" dirty="0">
              <a:uFillTx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AA42EE7-1A96-47D5-8AA5-DCA83B5C2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056" y="1052736"/>
            <a:ext cx="4464496" cy="206318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A01DB6E-EF44-4D42-94B6-1B2E23D66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055" y="3428223"/>
            <a:ext cx="4464497" cy="134217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E3A2F79-376D-48E1-BFFB-1A2AF67197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8902"/>
          <a:stretch/>
        </p:blipFill>
        <p:spPr>
          <a:xfrm>
            <a:off x="2566020" y="4670431"/>
            <a:ext cx="2960116" cy="65506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915B6A9-D55E-4BB7-B100-F212307DAD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9055" y="4997965"/>
            <a:ext cx="4464497" cy="1708353"/>
          </a:xfrm>
          <a:prstGeom prst="rect">
            <a:avLst/>
          </a:prstGeom>
        </p:spPr>
      </p:pic>
      <p:sp>
        <p:nvSpPr>
          <p:cNvPr id="6" name="箭號: 向右 5">
            <a:extLst>
              <a:ext uri="{FF2B5EF4-FFF2-40B4-BE49-F238E27FC236}">
                <a16:creationId xmlns:a16="http://schemas.microsoft.com/office/drawing/2014/main" id="{8A2F5ED0-7FF8-4FAB-8954-2CF3936C9C5F}"/>
              </a:ext>
            </a:extLst>
          </p:cNvPr>
          <p:cNvSpPr/>
          <p:nvPr/>
        </p:nvSpPr>
        <p:spPr>
          <a:xfrm>
            <a:off x="7030516" y="2348880"/>
            <a:ext cx="288032" cy="28803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>
              <a:uFillTx/>
            </a:endParaRP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C3F045A5-098D-41AA-A518-568EBBDB50D4}"/>
              </a:ext>
            </a:extLst>
          </p:cNvPr>
          <p:cNvSpPr/>
          <p:nvPr/>
        </p:nvSpPr>
        <p:spPr>
          <a:xfrm>
            <a:off x="7030516" y="3914736"/>
            <a:ext cx="288032" cy="28803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>
              <a:uFillTx/>
            </a:endParaRP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E6F15C9E-5367-4AB8-BD95-AEC53F72CC2F}"/>
              </a:ext>
            </a:extLst>
          </p:cNvPr>
          <p:cNvSpPr/>
          <p:nvPr/>
        </p:nvSpPr>
        <p:spPr>
          <a:xfrm rot="2652013">
            <a:off x="2227579" y="4526415"/>
            <a:ext cx="288032" cy="28803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>
              <a:uFillTx/>
            </a:endParaRPr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38A4032B-6543-4428-AA9B-F84296CFFA0F}"/>
              </a:ext>
            </a:extLst>
          </p:cNvPr>
          <p:cNvSpPr/>
          <p:nvPr/>
        </p:nvSpPr>
        <p:spPr>
          <a:xfrm>
            <a:off x="7030516" y="5373216"/>
            <a:ext cx="288032" cy="28803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33241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「presentation background」的圖片搜尋結果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0"/>
            <a:ext cx="12188825" cy="6853237"/>
          </a:xfrm>
          <a:prstGeom prst="rect">
            <a:avLst/>
          </a:prstGeom>
          <a:noFill/>
        </p:spPr>
      </p:pic>
      <p:sp>
        <p:nvSpPr>
          <p:cNvPr id="10" name="文字方塊 9"/>
          <p:cNvSpPr txBox="1">
            <a:spLocks/>
          </p:cNvSpPr>
          <p:nvPr/>
        </p:nvSpPr>
        <p:spPr>
          <a:xfrm>
            <a:off x="2447170" y="1844824"/>
            <a:ext cx="72944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4000" dirty="0"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Part III. </a:t>
            </a:r>
            <a:r>
              <a:rPr lang="en-US" altLang="zh-TW" sz="4000" dirty="0">
                <a:latin typeface="Calibri" panose="020F0502020204030204" pitchFamily="34" charset="0"/>
                <a:cs typeface="Calibri" panose="020F0502020204030204" pitchFamily="34" charset="0"/>
              </a:rPr>
              <a:t>Visit our GitLab website &amp; </a:t>
            </a:r>
          </a:p>
          <a:p>
            <a:pPr algn="ctr">
              <a:lnSpc>
                <a:spcPct val="90000"/>
              </a:lnSpc>
            </a:pPr>
            <a:r>
              <a:rPr lang="en-US" altLang="zh-TW" sz="4000" dirty="0">
                <a:latin typeface="Calibri" panose="020F0502020204030204" pitchFamily="34" charset="0"/>
                <a:cs typeface="Calibri" panose="020F0502020204030204" pitchFamily="34" charset="0"/>
              </a:rPr>
              <a:t>upload your results </a:t>
            </a:r>
            <a:endParaRPr lang="zh-TW" altLang="en-US" sz="4000" dirty="0"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026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2"/>
          <p:cNvSpPr txBox="1">
            <a:spLocks/>
          </p:cNvSpPr>
          <p:nvPr/>
        </p:nvSpPr>
        <p:spPr>
          <a:xfrm>
            <a:off x="693812" y="188640"/>
            <a:ext cx="10339783" cy="706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sz="3600" b="1" cap="none" dirty="0">
                <a:uFillTx/>
              </a:rPr>
              <a:t>What is Git ?</a:t>
            </a:r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693811" y="894730"/>
            <a:ext cx="11495013" cy="5555184"/>
          </a:xfrm>
        </p:spPr>
        <p:txBody>
          <a:bodyPr anchor="t">
            <a:no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TW" sz="3200" dirty="0"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Git : A tool for distributed version control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TW" sz="3200" dirty="0"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What is version control?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TW" sz="3200" dirty="0"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 A system that records changes to a file or set of files over time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TW" sz="3200" dirty="0"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Why version control?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TW" sz="3200" dirty="0">
                <a:solidFill>
                  <a:srgbClr val="0033CC"/>
                </a:solidFill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Roll back</a:t>
            </a:r>
          </a:p>
          <a:p>
            <a:pPr lvl="2">
              <a:lnSpc>
                <a:spcPct val="120000"/>
              </a:lnSpc>
              <a:spcBef>
                <a:spcPts val="300"/>
              </a:spcBef>
            </a:pPr>
            <a:r>
              <a:rPr lang="en-US" altLang="zh-TW" sz="2800" dirty="0"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You must have broken your program somehow, but you don’t know why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TW" sz="3200" dirty="0">
                <a:solidFill>
                  <a:srgbClr val="0033CC"/>
                </a:solidFill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Keep track of development</a:t>
            </a:r>
          </a:p>
          <a:p>
            <a:pPr lvl="2">
              <a:lnSpc>
                <a:spcPct val="120000"/>
              </a:lnSpc>
              <a:spcBef>
                <a:spcPts val="300"/>
              </a:spcBef>
            </a:pPr>
            <a:r>
              <a:rPr lang="en-US" altLang="zh-TW" sz="2800" dirty="0"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Useful when multiple people works on same project</a:t>
            </a:r>
          </a:p>
          <a:p>
            <a:pPr lvl="2">
              <a:lnSpc>
                <a:spcPct val="120000"/>
              </a:lnSpc>
              <a:spcBef>
                <a:spcPts val="300"/>
              </a:spcBef>
            </a:pPr>
            <a:r>
              <a:rPr lang="en-US" altLang="zh-TW" sz="2800" dirty="0"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You can know who introduced a bug</a:t>
            </a:r>
            <a:endParaRPr lang="en-US" altLang="zh-TW" sz="2800" dirty="0">
              <a:uFillTx/>
            </a:endParaRPr>
          </a:p>
        </p:txBody>
      </p:sp>
      <p:sp>
        <p:nvSpPr>
          <p:cNvPr id="28" name="投影片編號版面配置區 2"/>
          <p:cNvSpPr txBox="1">
            <a:spLocks/>
          </p:cNvSpPr>
          <p:nvPr/>
        </p:nvSpPr>
        <p:spPr>
          <a:xfrm>
            <a:off x="11045824" y="6525344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>
                <a:uFillTx/>
              </a:defRPr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fld id="{F36C87F6-986D-49E6-AF40-1B3A1EE8064D}" type="slidenum">
              <a:rPr lang="en-US" altLang="zh-TW" smtClean="0">
                <a:uFillTx/>
              </a:rPr>
              <a:pPr/>
              <a:t>16</a:t>
            </a:fld>
            <a:endParaRPr lang="zh-TW" alt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58501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2"/>
          <p:cNvSpPr txBox="1">
            <a:spLocks/>
          </p:cNvSpPr>
          <p:nvPr/>
        </p:nvSpPr>
        <p:spPr>
          <a:xfrm>
            <a:off x="693812" y="188640"/>
            <a:ext cx="10339783" cy="706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sz="3600" b="1" cap="none" dirty="0">
                <a:uFillTx/>
              </a:rPr>
              <a:t>How does Git Work?</a:t>
            </a:r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693812" y="894730"/>
            <a:ext cx="4658816" cy="5555184"/>
          </a:xfrm>
        </p:spPr>
        <p:txBody>
          <a:bodyPr anchor="t">
            <a:no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TW" sz="2800" dirty="0"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Using repository to track the revised history of files and folders</a:t>
            </a:r>
            <a:endParaRPr lang="en-US" altLang="zh-TW" sz="2800" dirty="0">
              <a:uFillTx/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TW" sz="2400" dirty="0"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Local </a:t>
            </a:r>
            <a:r>
              <a:rPr lang="en-US" altLang="zh-TW" sz="2600" dirty="0"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repository (</a:t>
            </a:r>
            <a:r>
              <a:rPr lang="zh-TW" altLang="en-US" sz="2600" dirty="0"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本地</a:t>
            </a:r>
            <a:r>
              <a:rPr lang="en-US" altLang="zh-TW" sz="2600" dirty="0"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altLang="zh-TW" sz="2400" dirty="0"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TW" sz="2400" dirty="0"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Remote </a:t>
            </a:r>
            <a:r>
              <a:rPr lang="en-US" altLang="zh-TW" sz="2600" dirty="0"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repository</a:t>
            </a:r>
            <a:r>
              <a:rPr lang="zh-TW" altLang="en-US" sz="2600" dirty="0"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600" dirty="0"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zh-TW" altLang="en-US" sz="2600" dirty="0"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遠端</a:t>
            </a:r>
            <a:r>
              <a:rPr lang="en-US" altLang="zh-TW" sz="2600" dirty="0"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fr-FR" altLang="zh-TW" sz="2800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Go here for more info. of Git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fr-FR" altLang="zh-TW" sz="2400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hlinkClick r:id="rId3"/>
              </a:rPr>
              <a:t>https://linuxhint.com/git_tutorial_beginners/</a:t>
            </a:r>
            <a:endParaRPr lang="fr-FR" altLang="zh-TW" sz="2400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endParaRPr lang="en-US" altLang="zh-TW" sz="2800" dirty="0"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投影片編號版面配置區 2"/>
          <p:cNvSpPr txBox="1">
            <a:spLocks/>
          </p:cNvSpPr>
          <p:nvPr/>
        </p:nvSpPr>
        <p:spPr>
          <a:xfrm>
            <a:off x="11045824" y="6525344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>
                <a:uFillTx/>
              </a:defRPr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fld id="{F36C87F6-986D-49E6-AF40-1B3A1EE8064D}" type="slidenum">
              <a:rPr lang="en-US" altLang="zh-TW" smtClean="0">
                <a:uFillTx/>
              </a:rPr>
              <a:pPr/>
              <a:t>17</a:t>
            </a:fld>
            <a:endParaRPr lang="zh-TW" altLang="en-US" dirty="0">
              <a:uFillTx/>
            </a:endParaRPr>
          </a:p>
        </p:txBody>
      </p:sp>
      <p:sp>
        <p:nvSpPr>
          <p:cNvPr id="2" name="矩形 1"/>
          <p:cNvSpPr>
            <a:spLocks/>
          </p:cNvSpPr>
          <p:nvPr/>
        </p:nvSpPr>
        <p:spPr>
          <a:xfrm>
            <a:off x="473521" y="6431165"/>
            <a:ext cx="111438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https://blog.techbridge.cc/2018/01/17/learning-programming-and-coding-with-python-git-and-github-tutorial/</a:t>
            </a:r>
            <a:endParaRPr lang="zh-TW" altLang="en-US" sz="1400" dirty="0">
              <a:solidFill>
                <a:schemeClr val="bg1">
                  <a:lumMod val="50000"/>
                </a:schemeClr>
              </a:solidFill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l="974" t="2751" r="1623" b="2212"/>
          <a:stretch/>
        </p:blipFill>
        <p:spPr>
          <a:xfrm>
            <a:off x="5352628" y="779534"/>
            <a:ext cx="6264696" cy="567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264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2"/>
          <p:cNvSpPr txBox="1">
            <a:spLocks/>
          </p:cNvSpPr>
          <p:nvPr/>
        </p:nvSpPr>
        <p:spPr>
          <a:xfrm>
            <a:off x="693812" y="188640"/>
            <a:ext cx="11233248" cy="706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sz="3600" b="1" cap="none" dirty="0">
                <a:uFillTx/>
              </a:rPr>
              <a:t>Visit Our GitLab Server</a:t>
            </a:r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693812" y="894730"/>
            <a:ext cx="11089232" cy="5555184"/>
          </a:xfrm>
        </p:spPr>
        <p:txBody>
          <a:bodyPr anchor="t">
            <a:no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TW" sz="2800" dirty="0"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Make sure you’re in school network (Using school </a:t>
            </a:r>
            <a:r>
              <a:rPr lang="en-US" altLang="zh-TW" sz="2800" dirty="0" err="1"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wifi</a:t>
            </a:r>
            <a:r>
              <a:rPr lang="en-US" altLang="zh-TW" sz="2800" dirty="0"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 or using VPN)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TW" sz="2400" dirty="0"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School VPN instruction (</a:t>
            </a:r>
            <a:r>
              <a:rPr lang="en-US" altLang="zh-TW" sz="2400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hlinkClick r:id="rId3"/>
              </a:rPr>
              <a:t>Info.</a:t>
            </a:r>
            <a:r>
              <a:rPr lang="en-US" altLang="zh-TW" sz="2400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Not really helpful)</a:t>
            </a:r>
          </a:p>
          <a:p>
            <a:pPr lvl="2">
              <a:lnSpc>
                <a:spcPct val="120000"/>
              </a:lnSpc>
              <a:spcBef>
                <a:spcPts val="300"/>
              </a:spcBef>
            </a:pPr>
            <a:r>
              <a:rPr lang="en-US" altLang="zh-TW" sz="2000" dirty="0"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Visit the website &amp; Login with your school account</a:t>
            </a:r>
            <a:r>
              <a:rPr lang="en-US" altLang="zh-TW" sz="2000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: </a:t>
            </a:r>
            <a:r>
              <a:rPr lang="en-US" altLang="zh-TW" sz="2000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hlinkClick r:id="rId4"/>
              </a:rPr>
              <a:t>https://vpn.ntut.edu.tw/global-protect/getsoftwarepage.esp</a:t>
            </a:r>
            <a:endParaRPr lang="en-US" altLang="zh-TW" sz="2000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2">
              <a:lnSpc>
                <a:spcPct val="120000"/>
              </a:lnSpc>
              <a:spcBef>
                <a:spcPts val="300"/>
              </a:spcBef>
            </a:pPr>
            <a:r>
              <a:rPr lang="en-US" altLang="zh-TW" sz="2200" dirty="0"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Download the software &amp; Install </a:t>
            </a:r>
            <a:r>
              <a:rPr lang="en-US" altLang="zh-TW" sz="2200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-&gt; Enter </a:t>
            </a:r>
            <a:r>
              <a:rPr lang="en-US" altLang="zh-TW" sz="2200" dirty="0">
                <a:solidFill>
                  <a:srgbClr val="0070C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vpn.ntut.edu.tw </a:t>
            </a:r>
            <a:r>
              <a:rPr lang="en-US" altLang="zh-TW" sz="2200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-&gt; Login with school account </a:t>
            </a:r>
            <a:endParaRPr lang="en-US" altLang="zh-TW" sz="2200" dirty="0">
              <a:uFillTx/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2">
              <a:lnSpc>
                <a:spcPct val="120000"/>
              </a:lnSpc>
              <a:spcBef>
                <a:spcPts val="300"/>
              </a:spcBef>
            </a:pPr>
            <a:endParaRPr lang="en-US" altLang="zh-TW" sz="2200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2">
              <a:lnSpc>
                <a:spcPct val="120000"/>
              </a:lnSpc>
              <a:spcBef>
                <a:spcPts val="300"/>
              </a:spcBef>
            </a:pPr>
            <a:endParaRPr lang="en-US" altLang="zh-TW" sz="2200" dirty="0">
              <a:uFillTx/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2">
              <a:lnSpc>
                <a:spcPct val="120000"/>
              </a:lnSpc>
              <a:spcBef>
                <a:spcPts val="300"/>
              </a:spcBef>
            </a:pPr>
            <a:endParaRPr lang="en-US" altLang="zh-TW" sz="2200" dirty="0">
              <a:uFillTx/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2">
              <a:lnSpc>
                <a:spcPct val="120000"/>
              </a:lnSpc>
              <a:spcBef>
                <a:spcPts val="300"/>
              </a:spcBef>
            </a:pPr>
            <a:endParaRPr lang="en-US" altLang="zh-TW" sz="2200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2">
              <a:lnSpc>
                <a:spcPct val="120000"/>
              </a:lnSpc>
              <a:spcBef>
                <a:spcPts val="300"/>
              </a:spcBef>
            </a:pPr>
            <a:endParaRPr lang="en-US" altLang="zh-TW" sz="2200" dirty="0">
              <a:uFillTx/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TW" sz="2400" dirty="0"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Our GitLab</a:t>
            </a:r>
            <a:r>
              <a:rPr lang="en-US" altLang="zh-TW" sz="2400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 website: </a:t>
            </a:r>
            <a:r>
              <a:rPr lang="en-US" altLang="zh-TW" sz="2400" dirty="0">
                <a:solidFill>
                  <a:srgbClr val="0070C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https://140.124.183.78/gitlab</a:t>
            </a:r>
            <a:endParaRPr lang="en-US" altLang="zh-TW" sz="2400" dirty="0">
              <a:solidFill>
                <a:srgbClr val="0070C0"/>
              </a:solidFill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TW" sz="2400" dirty="0"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Our online automation grading</a:t>
            </a:r>
            <a:r>
              <a:rPr lang="en-US" altLang="zh-TW" sz="2400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: </a:t>
            </a:r>
            <a:r>
              <a:rPr lang="en-US" altLang="zh-TW" sz="2400" u="sng" dirty="0">
                <a:solidFill>
                  <a:srgbClr val="0070C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https://140.124.183.78/jenkins/</a:t>
            </a:r>
            <a:endParaRPr lang="en-US" altLang="zh-TW" sz="2400" u="sng" dirty="0">
              <a:solidFill>
                <a:srgbClr val="0070C0"/>
              </a:solidFill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1">
              <a:lnSpc>
                <a:spcPct val="120000"/>
              </a:lnSpc>
              <a:spcBef>
                <a:spcPts val="300"/>
              </a:spcBef>
            </a:pPr>
            <a:endParaRPr lang="en-US" altLang="zh-TW" sz="2400" u="sng" dirty="0">
              <a:solidFill>
                <a:srgbClr val="0070C0"/>
              </a:solidFill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marL="274320" lvl="1" indent="0">
              <a:lnSpc>
                <a:spcPct val="120000"/>
              </a:lnSpc>
              <a:spcBef>
                <a:spcPts val="300"/>
              </a:spcBef>
              <a:buNone/>
            </a:pPr>
            <a:endParaRPr lang="en-US" altLang="zh-TW" sz="2400" u="sng" dirty="0">
              <a:solidFill>
                <a:srgbClr val="0033CC"/>
              </a:solidFill>
              <a:uFillTx/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28" name="投影片編號版面配置區 2"/>
          <p:cNvSpPr txBox="1">
            <a:spLocks/>
          </p:cNvSpPr>
          <p:nvPr/>
        </p:nvSpPr>
        <p:spPr>
          <a:xfrm>
            <a:off x="11045824" y="6525344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>
                <a:uFillTx/>
              </a:defRPr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fld id="{F36C87F6-986D-49E6-AF40-1B3A1EE8064D}" type="slidenum">
              <a:rPr lang="en-US" altLang="zh-TW" smtClean="0">
                <a:uFillTx/>
              </a:rPr>
              <a:pPr/>
              <a:t>18</a:t>
            </a:fld>
            <a:endParaRPr lang="zh-TW" altLang="en-US" dirty="0">
              <a:uFillTx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0BEB7C-6BF2-4EC4-87FA-D4C1F21459A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0256"/>
          <a:stretch/>
        </p:blipFill>
        <p:spPr>
          <a:xfrm>
            <a:off x="1992898" y="3140967"/>
            <a:ext cx="2520280" cy="226232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1CE91CA-A870-42AC-9647-F3EC8D23D9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4411" t="54923" r="29648" b="30855"/>
          <a:stretch/>
        </p:blipFill>
        <p:spPr>
          <a:xfrm>
            <a:off x="4729202" y="3142820"/>
            <a:ext cx="1800200" cy="226047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14A25B4-3288-457C-AC13-71502927FE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6766" y="3148490"/>
            <a:ext cx="1883588" cy="2254806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D63CC66E-10D0-4FA9-9EEB-3F6EEC7B6E71}"/>
              </a:ext>
            </a:extLst>
          </p:cNvPr>
          <p:cNvSpPr/>
          <p:nvPr/>
        </p:nvSpPr>
        <p:spPr>
          <a:xfrm>
            <a:off x="4729202" y="5229200"/>
            <a:ext cx="216024" cy="174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>
              <a:uFillTx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6349F8B-2C53-4E89-BE98-E6ADAE90F0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53182" y="3148490"/>
            <a:ext cx="2137774" cy="2254806"/>
          </a:xfrm>
          <a:prstGeom prst="rect">
            <a:avLst/>
          </a:prstGeom>
        </p:spPr>
      </p:pic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680B22B5-1D16-4B0D-BB5F-DB0890DD7D25}"/>
              </a:ext>
            </a:extLst>
          </p:cNvPr>
          <p:cNvCxnSpPr>
            <a:cxnSpLocks/>
          </p:cNvCxnSpPr>
          <p:nvPr/>
        </p:nvCxnSpPr>
        <p:spPr>
          <a:xfrm flipH="1">
            <a:off x="5734372" y="3068960"/>
            <a:ext cx="1296144" cy="144016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242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2"/>
          <p:cNvSpPr txBox="1">
            <a:spLocks/>
          </p:cNvSpPr>
          <p:nvPr/>
        </p:nvSpPr>
        <p:spPr>
          <a:xfrm>
            <a:off x="693812" y="188640"/>
            <a:ext cx="11233248" cy="706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sz="3600" b="1" cap="none" dirty="0">
                <a:uFillTx/>
              </a:rPr>
              <a:t>Visit Our GitLab Server (Cont’d)</a:t>
            </a:r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693812" y="894730"/>
            <a:ext cx="11089232" cy="5555184"/>
          </a:xfrm>
        </p:spPr>
        <p:txBody>
          <a:bodyPr anchor="t">
            <a:no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TW" sz="2800" dirty="0"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Don’t worry if you see warming about the SSL certificate 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TW" sz="2400" dirty="0"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It’s intranet and no registrations are allowed, so it’s safe enough for academia use</a:t>
            </a:r>
            <a:endParaRPr lang="en-US" altLang="zh-TW" sz="2400" u="sng" dirty="0">
              <a:solidFill>
                <a:srgbClr val="0070C0"/>
              </a:solidFill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TW" sz="2400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Log in with your </a:t>
            </a:r>
            <a:r>
              <a:rPr lang="en-US" altLang="zh-TW" sz="2400" dirty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student</a:t>
            </a:r>
            <a:r>
              <a:rPr lang="zh-TW" altLang="en-US" sz="2400" dirty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ID</a:t>
            </a:r>
            <a:r>
              <a:rPr lang="zh-TW" altLang="en-US" sz="2400" dirty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&amp; default password is </a:t>
            </a:r>
            <a:r>
              <a:rPr lang="en-US" altLang="zh-TW" sz="2400" dirty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12345678</a:t>
            </a:r>
          </a:p>
          <a:p>
            <a:pPr lvl="2">
              <a:lnSpc>
                <a:spcPct val="120000"/>
              </a:lnSpc>
              <a:spcBef>
                <a:spcPts val="300"/>
              </a:spcBef>
            </a:pPr>
            <a:r>
              <a:rPr lang="en-US" altLang="zh-TW" sz="2200" dirty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Change that immediately after logging in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endParaRPr lang="en-US" altLang="zh-TW" sz="2400" u="sng" dirty="0">
              <a:solidFill>
                <a:srgbClr val="0070C0"/>
              </a:solidFill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1">
              <a:lnSpc>
                <a:spcPct val="120000"/>
              </a:lnSpc>
              <a:spcBef>
                <a:spcPts val="300"/>
              </a:spcBef>
            </a:pPr>
            <a:endParaRPr lang="en-US" altLang="zh-TW" sz="2400" u="sng" dirty="0">
              <a:solidFill>
                <a:srgbClr val="0070C0"/>
              </a:solidFill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marL="274320" lvl="1" indent="0">
              <a:lnSpc>
                <a:spcPct val="120000"/>
              </a:lnSpc>
              <a:spcBef>
                <a:spcPts val="300"/>
              </a:spcBef>
              <a:buNone/>
            </a:pPr>
            <a:endParaRPr lang="en-US" altLang="zh-TW" sz="2400" u="sng" dirty="0">
              <a:solidFill>
                <a:srgbClr val="0033CC"/>
              </a:solidFill>
              <a:uFillTx/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28" name="投影片編號版面配置區 2"/>
          <p:cNvSpPr txBox="1">
            <a:spLocks/>
          </p:cNvSpPr>
          <p:nvPr/>
        </p:nvSpPr>
        <p:spPr>
          <a:xfrm>
            <a:off x="11045824" y="6525344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>
                <a:uFillTx/>
              </a:defRPr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fld id="{F36C87F6-986D-49E6-AF40-1B3A1EE8064D}" type="slidenum">
              <a:rPr lang="en-US" altLang="zh-TW" smtClean="0">
                <a:uFillTx/>
              </a:rPr>
              <a:pPr/>
              <a:t>19</a:t>
            </a:fld>
            <a:endParaRPr lang="zh-TW" altLang="en-US" dirty="0">
              <a:uFillTx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205B072-C19F-4EE4-AFE4-F85D72FCF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25" y="2996952"/>
            <a:ext cx="5570587" cy="273296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6E30BEA-01E8-4B1F-99CC-41785C0B2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944" y="2996952"/>
            <a:ext cx="5760640" cy="269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30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2"/>
          <p:cNvSpPr txBox="1">
            <a:spLocks/>
          </p:cNvSpPr>
          <p:nvPr/>
        </p:nvSpPr>
        <p:spPr>
          <a:xfrm>
            <a:off x="693812" y="188640"/>
            <a:ext cx="10339783" cy="706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sz="3600" b="1" cap="none" dirty="0">
                <a:uFillTx/>
              </a:rPr>
              <a:t>Requirements of HW01</a:t>
            </a:r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693811" y="894730"/>
            <a:ext cx="11495013" cy="5555184"/>
          </a:xfrm>
        </p:spPr>
        <p:txBody>
          <a:bodyPr anchor="t">
            <a:noAutofit/>
          </a:bodyPr>
          <a:lstStyle/>
          <a:p>
            <a:pPr marL="502920" indent="-457200">
              <a:lnSpc>
                <a:spcPct val="12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altLang="zh-TW" sz="2800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Setup a virtual machine with CentOS 7 and Compile </a:t>
            </a:r>
            <a:r>
              <a:rPr lang="en-US" altLang="zh-TW" sz="2800" dirty="0" err="1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NachOS</a:t>
            </a:r>
            <a:r>
              <a:rPr lang="en-US" altLang="zh-TW" sz="2800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 -&gt; 20%</a:t>
            </a:r>
          </a:p>
          <a:p>
            <a:pPr marL="502920" indent="-457200">
              <a:lnSpc>
                <a:spcPct val="12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: Implement System Calls for File System Operation -&gt; 70%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You need to finish Step 3 to get this 70%</a:t>
            </a:r>
          </a:p>
          <a:p>
            <a:pPr marL="502920" indent="-457200">
              <a:lnSpc>
                <a:spcPct val="12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Visit our GitLab website &amp; upload your results -&gt; 10%</a:t>
            </a:r>
          </a:p>
          <a:p>
            <a:pPr marL="502920" indent="-457200">
              <a:lnSpc>
                <a:spcPct val="120000"/>
              </a:lnSpc>
              <a:spcBef>
                <a:spcPts val="300"/>
              </a:spcBef>
              <a:buFont typeface="+mj-lt"/>
              <a:buAutoNum type="arabicPeriod"/>
            </a:pPr>
            <a:endParaRPr lang="en-US" altLang="zh-TW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" indent="0">
              <a:lnSpc>
                <a:spcPct val="120000"/>
              </a:lnSpc>
              <a:spcBef>
                <a:spcPts val="300"/>
              </a:spcBef>
              <a:buNone/>
            </a:pPr>
            <a:endParaRPr lang="en-US" altLang="zh-TW" sz="2800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TW" sz="2800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Then, form a report and submit it through </a:t>
            </a:r>
            <a:r>
              <a:rPr lang="en-US" altLang="zh-TW" sz="2800" dirty="0" err="1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i</a:t>
            </a:r>
            <a:r>
              <a:rPr lang="en-US" altLang="zh-TW" sz="2800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-study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TW" sz="2400" dirty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Follow the template strictly. </a:t>
            </a:r>
            <a:r>
              <a:rPr lang="en-US" altLang="zh-TW" sz="2400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Points will be ducted if the template is not followed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TW" sz="2800" dirty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Deadline: 4/15 Friday 23:59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TW" sz="2400" dirty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No late submission</a:t>
            </a:r>
          </a:p>
        </p:txBody>
      </p:sp>
      <p:sp>
        <p:nvSpPr>
          <p:cNvPr id="28" name="投影片編號版面配置區 2"/>
          <p:cNvSpPr txBox="1">
            <a:spLocks/>
          </p:cNvSpPr>
          <p:nvPr/>
        </p:nvSpPr>
        <p:spPr>
          <a:xfrm>
            <a:off x="11045824" y="6525344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>
                <a:uFillTx/>
              </a:defRPr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fld id="{F36C87F6-986D-49E6-AF40-1B3A1EE8064D}" type="slidenum">
              <a:rPr lang="en-US" altLang="zh-TW" smtClean="0">
                <a:uFillTx/>
              </a:rPr>
              <a:pPr/>
              <a:t>2</a:t>
            </a:fld>
            <a:endParaRPr lang="zh-TW" alt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49886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2"/>
          <p:cNvSpPr txBox="1">
            <a:spLocks/>
          </p:cNvSpPr>
          <p:nvPr/>
        </p:nvSpPr>
        <p:spPr>
          <a:xfrm>
            <a:off x="693812" y="188640"/>
            <a:ext cx="11233248" cy="706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sz="3600" b="1" cap="none" dirty="0">
                <a:uFillTx/>
              </a:rPr>
              <a:t>Visit Our Jenkins Server</a:t>
            </a:r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693812" y="894730"/>
            <a:ext cx="11089232" cy="5555184"/>
          </a:xfrm>
        </p:spPr>
        <p:txBody>
          <a:bodyPr anchor="t">
            <a:no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TW" dirty="0"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Jenkins is used to automatically test the correctness of your homework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TW" sz="2400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Log in with your </a:t>
            </a:r>
            <a:r>
              <a:rPr lang="en-US" altLang="zh-TW" sz="2400" dirty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student</a:t>
            </a:r>
            <a:r>
              <a:rPr lang="zh-TW" altLang="en-US" sz="2400" dirty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ID</a:t>
            </a:r>
            <a:r>
              <a:rPr lang="zh-TW" altLang="en-US" sz="2400" dirty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&amp; default password is </a:t>
            </a:r>
            <a:r>
              <a:rPr lang="en-US" altLang="zh-TW" sz="2400" dirty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12345678</a:t>
            </a:r>
          </a:p>
          <a:p>
            <a:pPr lvl="2">
              <a:lnSpc>
                <a:spcPct val="120000"/>
              </a:lnSpc>
              <a:spcBef>
                <a:spcPts val="300"/>
              </a:spcBef>
            </a:pPr>
            <a:r>
              <a:rPr lang="en-US" altLang="zh-TW" sz="2200" dirty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Change that immediately after logging in</a:t>
            </a:r>
            <a:endParaRPr lang="en-US" altLang="zh-TW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There are two jobs. 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FSS2021s_[*]_HW is your homework with released test cases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FSS2021s_[*]_TA is your homework with TA test cases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endParaRPr lang="en-US" altLang="zh-TW" sz="2000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endParaRPr lang="en-US" altLang="zh-TW" sz="2000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endParaRPr lang="en-US" altLang="zh-TW" sz="2000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endParaRPr lang="en-US" altLang="zh-TW" sz="2000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endParaRPr lang="en-US" altLang="zh-TW" sz="2000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After you push your homework to GitLab, both jobs will be triggered in series</a:t>
            </a:r>
          </a:p>
          <a:p>
            <a:pPr lvl="2">
              <a:lnSpc>
                <a:spcPct val="120000"/>
              </a:lnSpc>
              <a:spcBef>
                <a:spcPts val="300"/>
              </a:spcBef>
            </a:pP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You can find the console output to see the results of test cases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endParaRPr lang="en-US" altLang="zh-TW" sz="2400" u="sng" dirty="0">
              <a:solidFill>
                <a:srgbClr val="0070C0"/>
              </a:solidFill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1">
              <a:lnSpc>
                <a:spcPct val="120000"/>
              </a:lnSpc>
              <a:spcBef>
                <a:spcPts val="300"/>
              </a:spcBef>
            </a:pPr>
            <a:endParaRPr lang="en-US" altLang="zh-TW" sz="2400" u="sng" dirty="0">
              <a:solidFill>
                <a:srgbClr val="0070C0"/>
              </a:solidFill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marL="274320" lvl="1" indent="0">
              <a:lnSpc>
                <a:spcPct val="120000"/>
              </a:lnSpc>
              <a:spcBef>
                <a:spcPts val="300"/>
              </a:spcBef>
              <a:buNone/>
            </a:pPr>
            <a:endParaRPr lang="en-US" altLang="zh-TW" sz="2400" u="sng" dirty="0">
              <a:solidFill>
                <a:srgbClr val="0033CC"/>
              </a:solidFill>
              <a:uFillTx/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28" name="投影片編號版面配置區 2"/>
          <p:cNvSpPr txBox="1">
            <a:spLocks/>
          </p:cNvSpPr>
          <p:nvPr/>
        </p:nvSpPr>
        <p:spPr>
          <a:xfrm>
            <a:off x="11045824" y="6525344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>
                <a:uFillTx/>
              </a:defRPr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fld id="{F36C87F6-986D-49E6-AF40-1B3A1EE8064D}" type="slidenum">
              <a:rPr lang="en-US" altLang="zh-TW" smtClean="0">
                <a:uFillTx/>
              </a:rPr>
              <a:pPr/>
              <a:t>20</a:t>
            </a:fld>
            <a:endParaRPr lang="zh-TW" altLang="en-US" dirty="0">
              <a:uFillTx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2FA21D5-82D4-47D3-9E5B-B49309187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3651289"/>
            <a:ext cx="7701089" cy="187220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6772D7C-8046-4AE3-ABA1-B399D5496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1675" y="1457192"/>
            <a:ext cx="2808312" cy="211866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0EC32C9-7077-4535-BBDE-EB008CC0E9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8681" y="3651289"/>
            <a:ext cx="4241306" cy="187220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86A40A9-16E4-4FE9-9A33-32F2F06C1205}"/>
              </a:ext>
            </a:extLst>
          </p:cNvPr>
          <p:cNvSpPr/>
          <p:nvPr/>
        </p:nvSpPr>
        <p:spPr>
          <a:xfrm>
            <a:off x="2926060" y="4869160"/>
            <a:ext cx="93610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>
              <a:uFillTx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31B096-A088-4FED-BFBF-BBB4F31595AC}"/>
              </a:ext>
            </a:extLst>
          </p:cNvPr>
          <p:cNvSpPr/>
          <p:nvPr/>
        </p:nvSpPr>
        <p:spPr>
          <a:xfrm>
            <a:off x="9190756" y="2649442"/>
            <a:ext cx="288032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>
              <a:uFillTx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71ABB0F-E417-4F04-B0EF-AA20F98668EE}"/>
              </a:ext>
            </a:extLst>
          </p:cNvPr>
          <p:cNvSpPr/>
          <p:nvPr/>
        </p:nvSpPr>
        <p:spPr>
          <a:xfrm>
            <a:off x="7854598" y="4689140"/>
            <a:ext cx="832102" cy="252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>
              <a:uFillTx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C97CDFB-FE4D-41EE-93D0-CED9539EB4B5}"/>
              </a:ext>
            </a:extLst>
          </p:cNvPr>
          <p:cNvSpPr txBox="1"/>
          <p:nvPr/>
        </p:nvSpPr>
        <p:spPr>
          <a:xfrm>
            <a:off x="2569165" y="5217504"/>
            <a:ext cx="320922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1400" dirty="0">
                <a:solidFill>
                  <a:srgbClr val="FF0000"/>
                </a:solidFill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1.</a:t>
            </a:r>
            <a:endParaRPr lang="zh-TW" altLang="en-US" sz="1400" dirty="0" err="1">
              <a:solidFill>
                <a:srgbClr val="FF0000"/>
              </a:solidFill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2EE7498-E056-43F0-B346-F3093D784EB8}"/>
              </a:ext>
            </a:extLst>
          </p:cNvPr>
          <p:cNvSpPr txBox="1"/>
          <p:nvPr/>
        </p:nvSpPr>
        <p:spPr>
          <a:xfrm>
            <a:off x="8902470" y="3043342"/>
            <a:ext cx="322524" cy="29161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1400" dirty="0">
                <a:solidFill>
                  <a:srgbClr val="FF0000"/>
                </a:solidFill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2.</a:t>
            </a:r>
            <a:endParaRPr lang="zh-TW" altLang="en-US" sz="1400" dirty="0" err="1">
              <a:solidFill>
                <a:srgbClr val="FF0000"/>
              </a:solidFill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60AA64B-E19E-4F1A-A965-201C496940B1}"/>
              </a:ext>
            </a:extLst>
          </p:cNvPr>
          <p:cNvSpPr txBox="1"/>
          <p:nvPr/>
        </p:nvSpPr>
        <p:spPr>
          <a:xfrm>
            <a:off x="8729256" y="4672759"/>
            <a:ext cx="320922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1400" dirty="0">
                <a:solidFill>
                  <a:srgbClr val="FF0000"/>
                </a:solidFill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3.</a:t>
            </a:r>
            <a:endParaRPr lang="zh-TW" altLang="en-US" sz="1400" dirty="0" err="1">
              <a:solidFill>
                <a:srgbClr val="FF0000"/>
              </a:solidFill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604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type="body" idx="1"/>
          </p:nvPr>
        </p:nvSpPr>
        <p:spPr>
          <a:xfrm>
            <a:off x="693812" y="894730"/>
            <a:ext cx="10369152" cy="527747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Following steps are based on Linux Bash Terminal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solidFill>
                  <a:srgbClr val="FF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So, Please do following steps in your virtual machines</a:t>
            </a:r>
          </a:p>
          <a:p>
            <a:pPr lvl="1">
              <a:lnSpc>
                <a:spcPct val="120000"/>
              </a:lnSpc>
            </a:pPr>
            <a:endParaRPr lang="en-US" altLang="zh-TW" sz="2400" dirty="0"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TW" sz="2800" dirty="0"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45720" indent="0">
              <a:lnSpc>
                <a:spcPct val="120000"/>
              </a:lnSpc>
              <a:buNone/>
            </a:pPr>
            <a:endParaRPr lang="en-US" altLang="zh-TW" sz="2800" dirty="0"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sz="2800" dirty="0"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sz="2800" dirty="0"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zh-TW" altLang="en-US" sz="2800" dirty="0"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8" name="標題 2"/>
          <p:cNvSpPr txBox="1">
            <a:spLocks/>
          </p:cNvSpPr>
          <p:nvPr/>
        </p:nvSpPr>
        <p:spPr>
          <a:xfrm>
            <a:off x="693812" y="188640"/>
            <a:ext cx="11233248" cy="706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sz="3600" b="1" cap="none" dirty="0">
                <a:uFillTx/>
              </a:rPr>
              <a:t>Upload Your Homework</a:t>
            </a:r>
          </a:p>
        </p:txBody>
      </p:sp>
    </p:spTree>
    <p:extLst>
      <p:ext uri="{BB962C8B-B14F-4D97-AF65-F5344CB8AC3E}">
        <p14:creationId xmlns:p14="http://schemas.microsoft.com/office/powerpoint/2010/main" val="1361308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type="body" idx="1"/>
          </p:nvPr>
        </p:nvSpPr>
        <p:spPr>
          <a:xfrm>
            <a:off x="693811" y="894730"/>
            <a:ext cx="4752529" cy="527747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Select Settings from upper right cornet</a:t>
            </a:r>
          </a:p>
          <a:p>
            <a:pPr>
              <a:lnSpc>
                <a:spcPct val="120000"/>
              </a:lnSpc>
            </a:pPr>
            <a:endParaRPr lang="en-US" altLang="zh-TW" sz="2800" dirty="0"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45720" indent="0">
              <a:lnSpc>
                <a:spcPct val="120000"/>
              </a:lnSpc>
              <a:buNone/>
            </a:pPr>
            <a:endParaRPr lang="en-US" altLang="zh-TW" sz="2800" dirty="0"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TW" sz="2800" dirty="0"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Then, Select SSH</a:t>
            </a:r>
            <a:r>
              <a:rPr lang="zh-TW" altLang="en-US" sz="2800" dirty="0"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800" dirty="0"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keys on the left list</a:t>
            </a:r>
          </a:p>
          <a:p>
            <a:endParaRPr lang="en-US" altLang="zh-TW" sz="2800" dirty="0"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sz="2800" dirty="0"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zh-TW" altLang="en-US" sz="2800" dirty="0"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33756" y="1224335"/>
            <a:ext cx="2848795" cy="230425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69968" y="1224335"/>
            <a:ext cx="1992996" cy="477214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矩形 4"/>
          <p:cNvSpPr>
            <a:spLocks/>
          </p:cNvSpPr>
          <p:nvPr/>
        </p:nvSpPr>
        <p:spPr>
          <a:xfrm>
            <a:off x="9069969" y="4077072"/>
            <a:ext cx="1992995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uFillTx/>
            </a:endParaRPr>
          </a:p>
        </p:txBody>
      </p:sp>
      <p:sp>
        <p:nvSpPr>
          <p:cNvPr id="8" name="標題 2"/>
          <p:cNvSpPr txBox="1">
            <a:spLocks/>
          </p:cNvSpPr>
          <p:nvPr/>
        </p:nvSpPr>
        <p:spPr>
          <a:xfrm>
            <a:off x="693812" y="188640"/>
            <a:ext cx="11233248" cy="706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sz="3600" b="1" cap="none" dirty="0">
                <a:uFillTx/>
              </a:rPr>
              <a:t>A. Setup to SSH Keys for Your Account</a:t>
            </a:r>
          </a:p>
        </p:txBody>
      </p:sp>
      <p:sp>
        <p:nvSpPr>
          <p:cNvPr id="9" name="矩形 8"/>
          <p:cNvSpPr>
            <a:spLocks/>
          </p:cNvSpPr>
          <p:nvPr/>
        </p:nvSpPr>
        <p:spPr>
          <a:xfrm>
            <a:off x="5833755" y="2808511"/>
            <a:ext cx="2848795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uFillTx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type="body" idx="1"/>
          </p:nvPr>
        </p:nvSpPr>
        <p:spPr>
          <a:xfrm>
            <a:off x="837828" y="1000013"/>
            <a:ext cx="5112568" cy="454013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TW" sz="2800" dirty="0"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Click generate one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Follow the description of </a:t>
            </a:r>
            <a:r>
              <a:rPr lang="en-US" altLang="zh-TW" sz="2800" dirty="0"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RSA</a:t>
            </a:r>
            <a:r>
              <a:rPr lang="zh-TW" altLang="en-US" sz="2800" dirty="0"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SSH</a:t>
            </a:r>
            <a:r>
              <a:rPr lang="zh-TW" altLang="en-US" sz="2800" dirty="0"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keys </a:t>
            </a:r>
            <a:endParaRPr lang="en-US" altLang="zh-TW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TW" sz="2800" dirty="0"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TW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TW" sz="2800" dirty="0"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Open</a:t>
            </a:r>
            <a:r>
              <a:rPr lang="zh-TW" altLang="en-US" sz="2800" dirty="0"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terminal on your 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VM</a:t>
            </a:r>
            <a:endParaRPr lang="en-US" altLang="zh-TW" sz="2800" dirty="0"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zh-TW" altLang="en-US" sz="2800" dirty="0"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/>
          <a:srcRect r="10480"/>
          <a:stretch/>
        </p:blipFill>
        <p:spPr bwMode="auto">
          <a:xfrm>
            <a:off x="5734372" y="1000013"/>
            <a:ext cx="6039898" cy="46612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矩形 3"/>
          <p:cNvSpPr>
            <a:spLocks/>
          </p:cNvSpPr>
          <p:nvPr/>
        </p:nvSpPr>
        <p:spPr>
          <a:xfrm>
            <a:off x="7606580" y="1144029"/>
            <a:ext cx="839893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uFillTx/>
            </a:endParaRPr>
          </a:p>
        </p:txBody>
      </p:sp>
      <p:sp>
        <p:nvSpPr>
          <p:cNvPr id="6" name="標題 2"/>
          <p:cNvSpPr txBox="1">
            <a:spLocks/>
          </p:cNvSpPr>
          <p:nvPr/>
        </p:nvSpPr>
        <p:spPr>
          <a:xfrm>
            <a:off x="693812" y="188640"/>
            <a:ext cx="11233248" cy="706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sz="3600" b="1" cap="none" dirty="0"/>
              <a:t>A. Setup </a:t>
            </a:r>
            <a:r>
              <a:rPr lang="en-US" altLang="zh-TW" sz="3600" b="1" cap="none" dirty="0">
                <a:uFillTx/>
              </a:rPr>
              <a:t>to SSH Keys for Your Account (</a:t>
            </a:r>
            <a:r>
              <a:rPr lang="en-US" altLang="zh-TW" sz="3600" b="1" cap="none" dirty="0" err="1">
                <a:uFillTx/>
              </a:rPr>
              <a:t>Cond’t</a:t>
            </a:r>
            <a:r>
              <a:rPr lang="en-US" altLang="zh-TW" sz="3600" b="1" cap="none" dirty="0">
                <a:uFillTx/>
              </a:rPr>
              <a:t>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type="body" idx="1"/>
          </p:nvPr>
        </p:nvSpPr>
        <p:spPr>
          <a:xfrm>
            <a:off x="693812" y="894730"/>
            <a:ext cx="10945216" cy="5277470"/>
          </a:xfrm>
          <a:prstGeom prst="rect">
            <a:avLst/>
          </a:prstGeom>
        </p:spPr>
        <p:txBody>
          <a:bodyPr/>
          <a:lstStyle/>
          <a:p>
            <a:pPr marL="502920" indent="-457200">
              <a:buFont typeface="+mj-lt"/>
              <a:buAutoNum type="arabicPeriod"/>
            </a:pPr>
            <a:r>
              <a:rPr lang="en-US" altLang="zh-TW" dirty="0"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Type in</a:t>
            </a:r>
            <a:r>
              <a:rPr lang="zh-TW" altLang="en-US" dirty="0"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de-DE" altLang="zh-TW" dirty="0">
                <a:solidFill>
                  <a:srgbClr val="FF0000"/>
                </a:solidFill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ssh-keygen -t rsa -b 2048 -C "email@example.com"</a:t>
            </a:r>
          </a:p>
          <a:p>
            <a:pPr marL="502920" indent="-457200">
              <a:buFont typeface="+mj-lt"/>
              <a:buAutoNum type="arabicPeriod"/>
            </a:pPr>
            <a:r>
              <a:rPr lang="de-DE" altLang="zh-TW" dirty="0"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  <a:hlinkClick r:id="rId2"/>
              </a:rPr>
              <a:t>email@example.com</a:t>
            </a:r>
            <a:r>
              <a:rPr lang="zh-TW" altLang="en-US" dirty="0"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dirty="0"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should be changed to your school email</a:t>
            </a:r>
            <a:endParaRPr lang="de-DE" altLang="zh-TW" dirty="0"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502920" indent="-457200">
              <a:buFont typeface="+mj-lt"/>
              <a:buAutoNum type="arabicPeriod"/>
            </a:pP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Press </a:t>
            </a:r>
            <a:r>
              <a:rPr lang="en-US" altLang="zh-TW" b="1" u="sng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enter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for running the </a:t>
            </a:r>
            <a:r>
              <a:rPr lang="en-US" altLang="zh-TW" dirty="0" err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cmd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&amp; Another </a:t>
            </a:r>
            <a:r>
              <a:rPr lang="en-US" altLang="zh-TW" b="1" u="sng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enter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for accepting file path</a:t>
            </a:r>
          </a:p>
          <a:p>
            <a:pPr marL="502920" indent="-457200">
              <a:buFont typeface="+mj-lt"/>
              <a:buAutoNum type="arabicPeriod"/>
            </a:pP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Enter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your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dirty="0"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passphrase (secret token) </a:t>
            </a:r>
          </a:p>
          <a:p>
            <a:pPr marL="502920" indent="-457200">
              <a:buFont typeface="+mj-lt"/>
              <a:buAutoNum type="arabicPeriod"/>
            </a:pPr>
            <a:r>
              <a:rPr lang="en-US" altLang="zh-TW" dirty="0"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Then press enter until you see the key (as follow)</a:t>
            </a:r>
          </a:p>
          <a:p>
            <a:endParaRPr lang="en-US" altLang="zh-TW" sz="2400" dirty="0"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2400" dirty="0"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zh-TW" altLang="en-US" dirty="0"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45940" y="3703910"/>
            <a:ext cx="8853827" cy="29654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矩形 3"/>
          <p:cNvSpPr>
            <a:spLocks/>
          </p:cNvSpPr>
          <p:nvPr/>
        </p:nvSpPr>
        <p:spPr>
          <a:xfrm>
            <a:off x="5374332" y="3775918"/>
            <a:ext cx="499125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uFillTx/>
            </a:endParaRPr>
          </a:p>
        </p:txBody>
      </p:sp>
      <p:sp>
        <p:nvSpPr>
          <p:cNvPr id="6" name="矩形 5"/>
          <p:cNvSpPr>
            <a:spLocks/>
          </p:cNvSpPr>
          <p:nvPr/>
        </p:nvSpPr>
        <p:spPr>
          <a:xfrm>
            <a:off x="4726261" y="4741143"/>
            <a:ext cx="2592288" cy="21602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uFillTx/>
            </a:endParaRPr>
          </a:p>
        </p:txBody>
      </p:sp>
      <p:sp>
        <p:nvSpPr>
          <p:cNvPr id="7" name="標題 2"/>
          <p:cNvSpPr txBox="1">
            <a:spLocks/>
          </p:cNvSpPr>
          <p:nvPr/>
        </p:nvSpPr>
        <p:spPr>
          <a:xfrm>
            <a:off x="693812" y="188640"/>
            <a:ext cx="11233248" cy="706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sz="3600" b="1" cap="none" dirty="0"/>
              <a:t>A. Setup </a:t>
            </a:r>
            <a:r>
              <a:rPr lang="en-US" altLang="zh-TW" sz="3600" b="1" cap="none" dirty="0">
                <a:uFillTx/>
              </a:rPr>
              <a:t>to SSH Keys for Your Account (</a:t>
            </a:r>
            <a:r>
              <a:rPr lang="en-US" altLang="zh-TW" sz="3600" b="1" cap="none" dirty="0" err="1">
                <a:uFillTx/>
              </a:rPr>
              <a:t>Cond’t</a:t>
            </a:r>
            <a:r>
              <a:rPr lang="en-US" altLang="zh-TW" sz="3600" b="1" cap="none" dirty="0">
                <a:uFillTx/>
              </a:rPr>
              <a:t>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type="body" idx="1"/>
          </p:nvPr>
        </p:nvSpPr>
        <p:spPr>
          <a:xfrm>
            <a:off x="693812" y="894730"/>
            <a:ext cx="10277402" cy="527747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02920" indent="-457200">
              <a:lnSpc>
                <a:spcPct val="12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altLang="zh-TW" sz="2400" dirty="0"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Type in</a:t>
            </a:r>
            <a:r>
              <a:rPr lang="zh-TW" altLang="en-US" sz="2400" dirty="0"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400" dirty="0"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cat {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where your key is stored</a:t>
            </a:r>
            <a:r>
              <a:rPr lang="en-US" altLang="zh-TW" sz="2400" dirty="0"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}</a:t>
            </a:r>
            <a:r>
              <a:rPr lang="zh-TW" altLang="en-US" sz="2400" dirty="0"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400" dirty="0"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//</a:t>
            </a:r>
            <a:r>
              <a:rPr lang="zh-TW" altLang="en-US" sz="2400" dirty="0"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400" dirty="0"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the yellow box on previous slide</a:t>
            </a:r>
          </a:p>
          <a:p>
            <a:pPr marL="502920" indent="-457200">
              <a:lnSpc>
                <a:spcPct val="120000"/>
              </a:lnSpc>
              <a:spcBef>
                <a:spcPts val="300"/>
              </a:spcBef>
              <a:buFont typeface="+mj-lt"/>
              <a:buAutoNum type="arabicPeriod"/>
            </a:pPr>
            <a:endParaRPr lang="en-US" altLang="zh-TW" sz="2400" dirty="0"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502920" indent="-457200">
              <a:lnSpc>
                <a:spcPct val="120000"/>
              </a:lnSpc>
              <a:spcBef>
                <a:spcPts val="300"/>
              </a:spcBef>
              <a:buFont typeface="+mj-lt"/>
              <a:buAutoNum type="arabicPeriod"/>
            </a:pPr>
            <a:endParaRPr lang="en-US" altLang="zh-TW" sz="2400" dirty="0"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457200" indent="-457200">
              <a:lnSpc>
                <a:spcPct val="120000"/>
              </a:lnSpc>
              <a:spcBef>
                <a:spcPts val="300"/>
              </a:spcBef>
              <a:buFont typeface="+mj-lt"/>
              <a:buAutoNum type="arabicPeriod"/>
            </a:pPr>
            <a:endParaRPr lang="en-US" altLang="zh-TW" sz="2400" dirty="0"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502920" indent="-457200">
              <a:lnSpc>
                <a:spcPct val="12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altLang="zh-TW" sz="2400" dirty="0"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Then,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the</a:t>
            </a:r>
            <a:r>
              <a:rPr lang="zh-TW" altLang="en-US" dirty="0"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400" dirty="0"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SSH</a:t>
            </a:r>
            <a:r>
              <a:rPr lang="zh-TW" altLang="en-US" sz="2400" dirty="0"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400" dirty="0"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key</a:t>
            </a:r>
            <a:r>
              <a:rPr lang="zh-TW" altLang="en-US" sz="2400" dirty="0"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400" dirty="0"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will be show (blue box)</a:t>
            </a:r>
          </a:p>
          <a:p>
            <a:pPr marL="502920" indent="-457200">
              <a:lnSpc>
                <a:spcPct val="12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Copy the content in blue box </a:t>
            </a:r>
          </a:p>
          <a:p>
            <a:pPr marL="502920" indent="-457200">
              <a:lnSpc>
                <a:spcPct val="12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Past the copied key to Public </a:t>
            </a:r>
            <a:r>
              <a:rPr lang="en-US" altLang="zh-TW" sz="2400" dirty="0"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SSH key</a:t>
            </a:r>
          </a:p>
          <a:p>
            <a:pPr marL="502920" indent="-457200">
              <a:lnSpc>
                <a:spcPct val="12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Press</a:t>
            </a:r>
            <a:r>
              <a:rPr lang="zh-TW" altLang="en-US" sz="2400" dirty="0"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400" dirty="0"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Add key</a:t>
            </a:r>
          </a:p>
          <a:p>
            <a:pPr marL="502920" indent="-457200">
              <a:lnSpc>
                <a:spcPct val="120000"/>
              </a:lnSpc>
              <a:buFont typeface="+mj-lt"/>
              <a:buAutoNum type="arabicPeriod"/>
            </a:pPr>
            <a:endParaRPr lang="en-US" altLang="zh-TW" sz="2400" dirty="0"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502920" indent="-457200">
              <a:lnSpc>
                <a:spcPct val="120000"/>
              </a:lnSpc>
              <a:buFont typeface="+mj-lt"/>
              <a:buAutoNum type="arabicPeriod"/>
            </a:pPr>
            <a:endParaRPr lang="zh-TW" altLang="en-US" sz="2400" dirty="0"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9363" y="2012298"/>
            <a:ext cx="10977697" cy="100647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矩形 3"/>
          <p:cNvSpPr>
            <a:spLocks/>
          </p:cNvSpPr>
          <p:nvPr/>
        </p:nvSpPr>
        <p:spPr>
          <a:xfrm>
            <a:off x="4863538" y="2223368"/>
            <a:ext cx="3263513" cy="154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uFillTx/>
            </a:endParaRPr>
          </a:p>
        </p:txBody>
      </p:sp>
      <p:sp>
        <p:nvSpPr>
          <p:cNvPr id="6" name="矩形 5"/>
          <p:cNvSpPr>
            <a:spLocks/>
          </p:cNvSpPr>
          <p:nvPr/>
        </p:nvSpPr>
        <p:spPr>
          <a:xfrm>
            <a:off x="944540" y="2377927"/>
            <a:ext cx="10873208" cy="50405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uFillTx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18548" y="3421811"/>
            <a:ext cx="4719004" cy="288032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矩形 6"/>
          <p:cNvSpPr>
            <a:spLocks/>
          </p:cNvSpPr>
          <p:nvPr/>
        </p:nvSpPr>
        <p:spPr>
          <a:xfrm>
            <a:off x="7390556" y="4227887"/>
            <a:ext cx="4367237" cy="9221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uFillTx/>
            </a:endParaRPr>
          </a:p>
        </p:txBody>
      </p:sp>
      <p:sp>
        <p:nvSpPr>
          <p:cNvPr id="8" name="矩形 7"/>
          <p:cNvSpPr>
            <a:spLocks/>
          </p:cNvSpPr>
          <p:nvPr/>
        </p:nvSpPr>
        <p:spPr>
          <a:xfrm>
            <a:off x="7390557" y="5948987"/>
            <a:ext cx="504056" cy="2091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uFillTx/>
            </a:endParaRPr>
          </a:p>
        </p:txBody>
      </p:sp>
      <p:sp>
        <p:nvSpPr>
          <p:cNvPr id="10" name="標題 2"/>
          <p:cNvSpPr txBox="1">
            <a:spLocks/>
          </p:cNvSpPr>
          <p:nvPr/>
        </p:nvSpPr>
        <p:spPr>
          <a:xfrm>
            <a:off x="693812" y="188640"/>
            <a:ext cx="11233248" cy="706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sz="3600" b="1" cap="none" dirty="0"/>
              <a:t>A. Setup </a:t>
            </a:r>
            <a:r>
              <a:rPr lang="en-US" altLang="zh-TW" sz="3600" b="1" cap="none" dirty="0">
                <a:uFillTx/>
              </a:rPr>
              <a:t>to SSH Keys for Your Account (</a:t>
            </a:r>
            <a:r>
              <a:rPr lang="en-US" altLang="zh-TW" sz="3600" b="1" cap="none" dirty="0" err="1">
                <a:uFillTx/>
              </a:rPr>
              <a:t>Cond’t</a:t>
            </a:r>
            <a:r>
              <a:rPr lang="en-US" altLang="zh-TW" sz="3600" b="1" cap="none" dirty="0">
                <a:uFillTx/>
              </a:rPr>
              <a:t>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type="body" idx="1"/>
          </p:nvPr>
        </p:nvSpPr>
        <p:spPr>
          <a:xfrm>
            <a:off x="693812" y="894730"/>
            <a:ext cx="10277402" cy="527747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TW" sz="2800" dirty="0">
                <a:uFillTx/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</a:p>
          <a:p>
            <a:endParaRPr lang="en-US" altLang="zh-TW" sz="2800" dirty="0"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TW" sz="2800" dirty="0"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TW" sz="2800" dirty="0"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sz="2800" dirty="0">
                <a:uFillTx/>
                <a:latin typeface="Arial" panose="020B0604020202020204" pitchFamily="34" charset="0"/>
                <a:cs typeface="Arial" panose="020B0604020202020204" pitchFamily="34" charset="0"/>
              </a:rPr>
              <a:t>Done!</a:t>
            </a:r>
          </a:p>
          <a:p>
            <a:endParaRPr lang="zh-TW" altLang="en-US" sz="2800" dirty="0"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88021" y="1619471"/>
            <a:ext cx="8412782" cy="11417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矩形 3"/>
          <p:cNvSpPr>
            <a:spLocks/>
          </p:cNvSpPr>
          <p:nvPr/>
        </p:nvSpPr>
        <p:spPr>
          <a:xfrm>
            <a:off x="1936014" y="2051519"/>
            <a:ext cx="8316797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uFillTx/>
            </a:endParaRPr>
          </a:p>
        </p:txBody>
      </p:sp>
      <p:sp>
        <p:nvSpPr>
          <p:cNvPr id="6" name="標題 2"/>
          <p:cNvSpPr txBox="1">
            <a:spLocks/>
          </p:cNvSpPr>
          <p:nvPr/>
        </p:nvSpPr>
        <p:spPr>
          <a:xfrm>
            <a:off x="693812" y="188640"/>
            <a:ext cx="11233248" cy="706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sz="3600" b="1" cap="none" dirty="0"/>
              <a:t>A. Setup </a:t>
            </a:r>
            <a:r>
              <a:rPr lang="en-US" altLang="zh-TW" sz="3600" b="1" cap="none" dirty="0">
                <a:uFillTx/>
              </a:rPr>
              <a:t>to SSH Keys for Your Account (</a:t>
            </a:r>
            <a:r>
              <a:rPr lang="en-US" altLang="zh-TW" sz="3600" b="1" cap="none" dirty="0" err="1">
                <a:uFillTx/>
              </a:rPr>
              <a:t>Cond’t</a:t>
            </a:r>
            <a:r>
              <a:rPr lang="en-US" altLang="zh-TW" sz="3600" b="1" cap="none" dirty="0">
                <a:uFillTx/>
              </a:rPr>
              <a:t>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2"/>
          <p:cNvSpPr txBox="1">
            <a:spLocks/>
          </p:cNvSpPr>
          <p:nvPr/>
        </p:nvSpPr>
        <p:spPr>
          <a:xfrm>
            <a:off x="693812" y="188640"/>
            <a:ext cx="10339783" cy="706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endParaRPr lang="en-US" altLang="zh-TW" sz="3600" b="1" cap="none" dirty="0">
              <a:uFillTx/>
            </a:endParaRPr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693812" y="979163"/>
            <a:ext cx="11089232" cy="5555184"/>
          </a:xfrm>
        </p:spPr>
        <p:txBody>
          <a:bodyPr anchor="t">
            <a:noAutofit/>
          </a:bodyPr>
          <a:lstStyle/>
          <a:p>
            <a:pPr marL="560070" indent="-514350">
              <a:lnSpc>
                <a:spcPct val="12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altLang="zh-TW" sz="2800" dirty="0"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Go to terminal</a:t>
            </a:r>
          </a:p>
          <a:p>
            <a:pPr marL="560070" indent="-514350">
              <a:lnSpc>
                <a:spcPct val="12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altLang="zh-TW" sz="2800" dirty="0"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Install git with </a:t>
            </a:r>
            <a:r>
              <a:rPr lang="en-US" altLang="zh-TW" dirty="0">
                <a:uFillTx/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&gt; </a:t>
            </a:r>
            <a:r>
              <a:rPr lang="en-US" altLang="zh-TW" dirty="0" err="1">
                <a:uFillTx/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sudo</a:t>
            </a:r>
            <a:r>
              <a:rPr lang="en-US" altLang="zh-TW" dirty="0">
                <a:uFillTx/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 </a:t>
            </a:r>
            <a:r>
              <a:rPr lang="en-US" altLang="zh-TW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yum</a:t>
            </a:r>
            <a:r>
              <a:rPr lang="en-US" altLang="zh-TW" dirty="0">
                <a:uFillTx/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 install git</a:t>
            </a:r>
          </a:p>
          <a:p>
            <a:pPr marL="560070" indent="-514350">
              <a:lnSpc>
                <a:spcPct val="12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altLang="zh-TW" sz="2800" dirty="0"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Check you installation </a:t>
            </a:r>
            <a:r>
              <a:rPr lang="en-US" altLang="zh-TW" dirty="0">
                <a:uFillTx/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&gt; git </a:t>
            </a:r>
            <a:r>
              <a:rPr lang="en-US" altLang="zh-TW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- </a:t>
            </a:r>
            <a:r>
              <a:rPr lang="en-US" altLang="zh-TW" dirty="0">
                <a:uFillTx/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-version</a:t>
            </a:r>
          </a:p>
          <a:p>
            <a:pPr marL="560070" indent="-514350">
              <a:lnSpc>
                <a:spcPct val="120000"/>
              </a:lnSpc>
              <a:spcBef>
                <a:spcPts val="300"/>
              </a:spcBef>
              <a:buFont typeface="+mj-lt"/>
              <a:buAutoNum type="arabicPeriod"/>
            </a:pPr>
            <a:endParaRPr lang="en-US" altLang="zh-TW" sz="2800" dirty="0">
              <a:uFillTx/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marL="560070" indent="-514350">
              <a:lnSpc>
                <a:spcPct val="120000"/>
              </a:lnSpc>
              <a:spcBef>
                <a:spcPts val="300"/>
              </a:spcBef>
              <a:buFont typeface="+mj-lt"/>
              <a:buAutoNum type="arabicPeriod"/>
            </a:pPr>
            <a:endParaRPr lang="en-US" altLang="zh-TW" sz="2800" dirty="0">
              <a:uFillTx/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marL="560070" indent="-514350">
              <a:lnSpc>
                <a:spcPct val="12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altLang="zh-TW" sz="2800" dirty="0"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Set information (Change the email and name)</a:t>
            </a:r>
          </a:p>
          <a:p>
            <a:pPr marL="502920" lvl="2" indent="0">
              <a:lnSpc>
                <a:spcPct val="120000"/>
              </a:lnSpc>
              <a:spcBef>
                <a:spcPts val="300"/>
              </a:spcBef>
              <a:buNone/>
            </a:pPr>
            <a:r>
              <a:rPr lang="en-US" altLang="zh-TW" sz="2400" dirty="0">
                <a:uFillTx/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&gt; git config --global </a:t>
            </a:r>
            <a:r>
              <a:rPr lang="en-US" altLang="zh-TW" sz="2400" dirty="0" err="1">
                <a:uFillTx/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user.email</a:t>
            </a:r>
            <a:r>
              <a:rPr lang="en-US" altLang="zh-TW" sz="2400" dirty="0">
                <a:uFillTx/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 “t109000000@ntut.edu.tw”</a:t>
            </a:r>
          </a:p>
          <a:p>
            <a:pPr marL="502920" lvl="2" indent="0">
              <a:lnSpc>
                <a:spcPct val="120000"/>
              </a:lnSpc>
              <a:spcBef>
                <a:spcPts val="300"/>
              </a:spcBef>
              <a:buNone/>
            </a:pPr>
            <a:r>
              <a:rPr lang="en-US" altLang="zh-TW" sz="2400" dirty="0">
                <a:uFillTx/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&gt; git config --global user.name “Shuo-Han Chen”</a:t>
            </a:r>
          </a:p>
          <a:p>
            <a:pPr marL="45720" indent="0">
              <a:lnSpc>
                <a:spcPct val="120000"/>
              </a:lnSpc>
              <a:spcBef>
                <a:spcPts val="300"/>
              </a:spcBef>
              <a:buNone/>
            </a:pPr>
            <a:endParaRPr lang="en-US" altLang="zh-TW" sz="2800" dirty="0">
              <a:uFillTx/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marL="560070" indent="-514350">
              <a:lnSpc>
                <a:spcPct val="120000"/>
              </a:lnSpc>
              <a:spcBef>
                <a:spcPts val="300"/>
              </a:spcBef>
              <a:buFont typeface="+mj-lt"/>
              <a:buAutoNum type="arabicPeriod"/>
            </a:pPr>
            <a:endParaRPr lang="en-US" altLang="zh-TW" sz="2800" dirty="0">
              <a:uFillTx/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28" name="投影片編號版面配置區 2"/>
          <p:cNvSpPr txBox="1">
            <a:spLocks/>
          </p:cNvSpPr>
          <p:nvPr/>
        </p:nvSpPr>
        <p:spPr>
          <a:xfrm>
            <a:off x="11045824" y="6525344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>
                <a:uFillTx/>
              </a:defRPr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fld id="{F36C87F6-986D-49E6-AF40-1B3A1EE8064D}" type="slidenum">
              <a:rPr lang="en-US" altLang="zh-TW" smtClean="0">
                <a:uFillTx/>
              </a:rPr>
              <a:pPr/>
              <a:t>27</a:t>
            </a:fld>
            <a:endParaRPr lang="zh-TW" altLang="en-US" dirty="0">
              <a:uFillTx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11" y="2915742"/>
            <a:ext cx="9893437" cy="58635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43" y="5438677"/>
            <a:ext cx="11420174" cy="428044"/>
          </a:xfrm>
          <a:prstGeom prst="rect">
            <a:avLst/>
          </a:prstGeom>
        </p:spPr>
      </p:pic>
      <p:sp>
        <p:nvSpPr>
          <p:cNvPr id="8" name="標題 2"/>
          <p:cNvSpPr txBox="1">
            <a:spLocks/>
          </p:cNvSpPr>
          <p:nvPr/>
        </p:nvSpPr>
        <p:spPr>
          <a:xfrm>
            <a:off x="693812" y="188640"/>
            <a:ext cx="11233248" cy="706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sz="3600" b="1" cap="none" dirty="0">
                <a:uFillTx/>
              </a:rPr>
              <a:t>B. Install Git </a:t>
            </a:r>
            <a:r>
              <a:rPr lang="en-US" altLang="zh-TW" sz="3600" b="1" cap="none" dirty="0"/>
              <a:t>in Terminal</a:t>
            </a:r>
            <a:endParaRPr lang="en-US" altLang="zh-TW" sz="3600" b="1" cap="none" dirty="0">
              <a:uFillTx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2"/>
          <p:cNvSpPr txBox="1">
            <a:spLocks/>
          </p:cNvSpPr>
          <p:nvPr/>
        </p:nvSpPr>
        <p:spPr>
          <a:xfrm>
            <a:off x="693812" y="188640"/>
            <a:ext cx="10339783" cy="706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sz="3600" b="1" cap="none" dirty="0"/>
              <a:t>B. Init </a:t>
            </a:r>
            <a:r>
              <a:rPr lang="en-US" altLang="zh-TW" sz="3600" b="1" cap="none" dirty="0">
                <a:uFillTx/>
              </a:rPr>
              <a:t>Your </a:t>
            </a:r>
            <a:r>
              <a:rPr lang="en-US" altLang="zh-TW" sz="3600" b="1" cap="none" dirty="0" err="1">
                <a:uFillTx/>
              </a:rPr>
              <a:t>NachOS</a:t>
            </a:r>
            <a:r>
              <a:rPr lang="en-US" altLang="zh-TW" sz="3600" b="1" cap="none" dirty="0">
                <a:uFillTx/>
              </a:rPr>
              <a:t> Folder for Uploading</a:t>
            </a:r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693812" y="894730"/>
            <a:ext cx="11089232" cy="5555184"/>
          </a:xfrm>
        </p:spPr>
        <p:txBody>
          <a:bodyPr anchor="t">
            <a:noAutofit/>
          </a:bodyPr>
          <a:lstStyle/>
          <a:p>
            <a:pPr marL="560070" indent="-514350">
              <a:lnSpc>
                <a:spcPct val="12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Clean</a:t>
            </a:r>
            <a:r>
              <a:rPr lang="en-US" altLang="zh-TW" sz="2800" dirty="0">
                <a:uFillTx/>
                <a:latin typeface="Arial" panose="020B0604020202020204" pitchFamily="34" charset="0"/>
                <a:cs typeface="Arial" panose="020B0604020202020204" pitchFamily="34" charset="0"/>
              </a:rPr>
              <a:t> binary files of </a:t>
            </a:r>
            <a:r>
              <a:rPr lang="en-US" altLang="zh-TW" sz="2800" dirty="0" err="1">
                <a:uFillTx/>
                <a:latin typeface="Arial" panose="020B0604020202020204" pitchFamily="34" charset="0"/>
                <a:cs typeface="Arial" panose="020B0604020202020204" pitchFamily="34" charset="0"/>
              </a:rPr>
              <a:t>NachOS</a:t>
            </a:r>
            <a:r>
              <a:rPr lang="en-US" altLang="zh-TW" sz="2800" dirty="0">
                <a:uFillTx/>
                <a:latin typeface="Arial" panose="020B0604020202020204" pitchFamily="34" charset="0"/>
                <a:cs typeface="Arial" panose="020B0604020202020204" pitchFamily="34" charset="0"/>
              </a:rPr>
              <a:t> folder first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We remove binary file, because we only need to upload source code to </a:t>
            </a: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</a:rPr>
              <a:t>gitlab</a:t>
            </a:r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You only need once to this before </a:t>
            </a: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altLang="zh-TW" sz="2400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&gt; cd NachOS-4.0_MP1/code/</a:t>
            </a:r>
            <a:r>
              <a:rPr lang="en-US" altLang="zh-TW" sz="2400" dirty="0" err="1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build.linux</a:t>
            </a:r>
            <a:endParaRPr lang="en-US" altLang="zh-TW" sz="2400" dirty="0">
              <a:latin typeface="Courier New" panose="02070309020205020404" pitchFamily="49" charset="0"/>
              <a:ea typeface="微軟正黑體" panose="020B0604030504040204" pitchFamily="34" charset="-120"/>
              <a:cs typeface="Courier New" panose="02070309020205020404" pitchFamily="49" charset="0"/>
            </a:endParaRP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altLang="zh-TW" sz="2400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&gt;</a:t>
            </a:r>
            <a:r>
              <a:rPr lang="zh-TW" altLang="en-US" sz="2400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 </a:t>
            </a:r>
            <a:r>
              <a:rPr lang="en-US" altLang="zh-TW" sz="2400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make clean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altLang="zh-TW" sz="2400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&gt; cd NachOS-4.0_MP1/code/test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altLang="zh-TW" sz="2400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&gt; make clean</a:t>
            </a:r>
            <a:endParaRPr lang="en-US" altLang="zh-TW" sz="2800" dirty="0">
              <a:uFillTx/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marL="560070" indent="-514350">
              <a:lnSpc>
                <a:spcPct val="12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altLang="zh-TW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Go back to based folder of </a:t>
            </a:r>
            <a:r>
              <a:rPr lang="en-US" altLang="zh-TW" sz="2800" dirty="0" err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NachOS</a:t>
            </a:r>
            <a:r>
              <a:rPr lang="en-US" altLang="zh-TW" sz="2800" dirty="0"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800" dirty="0">
                <a:uFillTx/>
                <a:latin typeface="Arial" panose="020B0604020202020204" pitchFamily="34" charset="0"/>
                <a:cs typeface="Arial" panose="020B0604020202020204" pitchFamily="34" charset="0"/>
              </a:rPr>
              <a:t>repository</a:t>
            </a:r>
            <a:endParaRPr lang="en-US" altLang="zh-TW" sz="2800" dirty="0">
              <a:solidFill>
                <a:srgbClr val="0033CC"/>
              </a:solidFill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altLang="zh-TW" sz="2400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&gt; cd NachOS-4.0_MP1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altLang="zh-TW" sz="2400" dirty="0">
                <a:uFillTx/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&gt; git </a:t>
            </a:r>
            <a:r>
              <a:rPr lang="en-US" altLang="zh-TW" sz="2400" dirty="0" err="1">
                <a:uFillTx/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init</a:t>
            </a:r>
            <a:endParaRPr lang="en-US" altLang="zh-TW" sz="2400" dirty="0">
              <a:uFillTx/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marL="560070" indent="-514350">
              <a:lnSpc>
                <a:spcPct val="12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altLang="zh-TW" sz="2800" dirty="0"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Add files to be uploaded into local </a:t>
            </a:r>
            <a:r>
              <a:rPr lang="en-US" altLang="zh-TW" sz="2800" dirty="0">
                <a:uFillTx/>
                <a:latin typeface="Arial" panose="020B0604020202020204" pitchFamily="34" charset="0"/>
                <a:cs typeface="Arial" panose="020B0604020202020204" pitchFamily="34" charset="0"/>
              </a:rPr>
              <a:t>repository 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altLang="zh-TW" sz="2400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&gt; git add .</a:t>
            </a:r>
            <a:endParaRPr lang="en-US" altLang="zh-TW" sz="2400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marL="560070" indent="-514350">
              <a:lnSpc>
                <a:spcPct val="120000"/>
              </a:lnSpc>
              <a:spcBef>
                <a:spcPts val="300"/>
              </a:spcBef>
              <a:buFont typeface="+mj-lt"/>
              <a:buAutoNum type="arabicPeriod"/>
            </a:pPr>
            <a:endParaRPr lang="en-US" altLang="zh-TW" sz="2800" dirty="0">
              <a:solidFill>
                <a:srgbClr val="0033CC"/>
              </a:solidFill>
              <a:uFillTx/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marL="560070" indent="-514350">
              <a:lnSpc>
                <a:spcPct val="120000"/>
              </a:lnSpc>
              <a:spcBef>
                <a:spcPts val="300"/>
              </a:spcBef>
              <a:buFont typeface="+mj-lt"/>
              <a:buAutoNum type="arabicPeriod"/>
            </a:pPr>
            <a:endParaRPr lang="en-US" altLang="zh-TW" sz="2800" dirty="0">
              <a:solidFill>
                <a:srgbClr val="0033CC"/>
              </a:solidFill>
              <a:uFillTx/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marL="45720" indent="0">
              <a:lnSpc>
                <a:spcPct val="120000"/>
              </a:lnSpc>
              <a:spcBef>
                <a:spcPts val="300"/>
              </a:spcBef>
              <a:buNone/>
            </a:pPr>
            <a:r>
              <a:rPr lang="en-US" altLang="zh-TW" sz="2800" dirty="0">
                <a:solidFill>
                  <a:srgbClr val="0033CC"/>
                </a:solidFill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                                                                                                                                                         </a:t>
            </a:r>
          </a:p>
          <a:p>
            <a:pPr marL="560070" indent="-514350">
              <a:lnSpc>
                <a:spcPct val="120000"/>
              </a:lnSpc>
              <a:spcBef>
                <a:spcPts val="300"/>
              </a:spcBef>
              <a:buFont typeface="+mj-lt"/>
              <a:buAutoNum type="arabicPeriod"/>
            </a:pPr>
            <a:endParaRPr lang="en-US" altLang="zh-TW" sz="2800" dirty="0">
              <a:solidFill>
                <a:srgbClr val="0033CC"/>
              </a:solidFill>
              <a:uFillTx/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marL="560070" indent="-514350">
              <a:lnSpc>
                <a:spcPct val="120000"/>
              </a:lnSpc>
              <a:spcBef>
                <a:spcPts val="300"/>
              </a:spcBef>
              <a:buFont typeface="+mj-lt"/>
              <a:buAutoNum type="arabicPeriod"/>
            </a:pPr>
            <a:endParaRPr lang="en-US" altLang="zh-TW" sz="2800" dirty="0">
              <a:solidFill>
                <a:srgbClr val="0033CC"/>
              </a:solidFill>
              <a:uFillTx/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28" name="投影片編號版面配置區 2"/>
          <p:cNvSpPr txBox="1">
            <a:spLocks/>
          </p:cNvSpPr>
          <p:nvPr/>
        </p:nvSpPr>
        <p:spPr>
          <a:xfrm>
            <a:off x="11045824" y="6525344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>
                <a:uFillTx/>
              </a:defRPr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fld id="{F36C87F6-986D-49E6-AF40-1B3A1EE8064D}" type="slidenum">
              <a:rPr lang="en-US" altLang="zh-TW" smtClean="0">
                <a:uFillTx/>
              </a:rPr>
              <a:pPr/>
              <a:t>28</a:t>
            </a:fld>
            <a:endParaRPr lang="zh-TW" altLang="en-US" dirty="0">
              <a:uFillTx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2"/>
          <p:cNvSpPr txBox="1">
            <a:spLocks/>
          </p:cNvSpPr>
          <p:nvPr/>
        </p:nvSpPr>
        <p:spPr>
          <a:xfrm>
            <a:off x="693812" y="188640"/>
            <a:ext cx="10339783" cy="706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sz="3600" b="1" cap="none" dirty="0"/>
              <a:t>B. Set </a:t>
            </a:r>
            <a:r>
              <a:rPr lang="en-US" altLang="zh-TW" sz="3600" b="1" cap="none" dirty="0">
                <a:uFillTx/>
              </a:rPr>
              <a:t>Remote Repository</a:t>
            </a:r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693812" y="894730"/>
            <a:ext cx="6984776" cy="5555184"/>
          </a:xfrm>
        </p:spPr>
        <p:txBody>
          <a:bodyPr anchor="t">
            <a:noAutofit/>
          </a:bodyPr>
          <a:lstStyle/>
          <a:p>
            <a:pPr marL="560070" indent="-514350">
              <a:lnSpc>
                <a:spcPct val="120000"/>
              </a:lnSpc>
              <a:spcBef>
                <a:spcPts val="300"/>
              </a:spcBef>
              <a:buFont typeface="+mj-lt"/>
              <a:buAutoNum type="arabicPeriod" startAt="4"/>
            </a:pPr>
            <a:r>
              <a:rPr lang="en-US" altLang="zh-TW" sz="2800" dirty="0">
                <a:uFillTx/>
                <a:latin typeface="Arial" panose="020B0604020202020204" pitchFamily="34" charset="0"/>
                <a:cs typeface="Arial" panose="020B0604020202020204" pitchFamily="34" charset="0"/>
              </a:rPr>
              <a:t>Check git </a:t>
            </a:r>
            <a:r>
              <a:rPr lang="en-US" altLang="zh-TW" sz="2800" dirty="0" err="1">
                <a:uFillTx/>
                <a:latin typeface="Arial" panose="020B0604020202020204" pitchFamily="34" charset="0"/>
                <a:cs typeface="Arial" panose="020B0604020202020204" pitchFamily="34" charset="0"/>
              </a:rPr>
              <a:t>staus</a:t>
            </a:r>
            <a:r>
              <a:rPr lang="en-US" altLang="zh-TW" sz="2800" dirty="0">
                <a:uFillTx/>
                <a:latin typeface="Arial" panose="020B0604020202020204" pitchFamily="34" charset="0"/>
                <a:cs typeface="Arial" panose="020B0604020202020204" pitchFamily="34" charset="0"/>
              </a:rPr>
              <a:t>, should see lots of files 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TW" sz="2400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&gt; git status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TW" sz="2400" dirty="0">
                <a:uFillTx/>
                <a:latin typeface="Arial" panose="020B0604020202020204" pitchFamily="34" charset="0"/>
                <a:cs typeface="Arial" panose="020B0604020202020204" pitchFamily="34" charset="0"/>
              </a:rPr>
              <a:t>Like figures on the right</a:t>
            </a:r>
          </a:p>
          <a:p>
            <a:pPr marL="560070" indent="-514350">
              <a:lnSpc>
                <a:spcPct val="120000"/>
              </a:lnSpc>
              <a:spcBef>
                <a:spcPts val="300"/>
              </a:spcBef>
              <a:buFont typeface="+mj-lt"/>
              <a:buAutoNum type="arabicPeriod" startAt="4"/>
            </a:pPr>
            <a:r>
              <a:rPr lang="en-US" altLang="zh-TW" sz="2800" dirty="0">
                <a:uFillTx/>
                <a:latin typeface="Arial" panose="020B0604020202020204" pitchFamily="34" charset="0"/>
                <a:cs typeface="Arial" panose="020B0604020202020204" pitchFamily="34" charset="0"/>
              </a:rPr>
              <a:t>Copy your git SSH link from our </a:t>
            </a:r>
            <a:r>
              <a:rPr lang="en-US" altLang="zh-TW" sz="2800" dirty="0" err="1">
                <a:uFillTx/>
                <a:latin typeface="Arial" panose="020B0604020202020204" pitchFamily="34" charset="0"/>
                <a:cs typeface="Arial" panose="020B0604020202020204" pitchFamily="34" charset="0"/>
              </a:rPr>
              <a:t>gitlab</a:t>
            </a:r>
            <a:endParaRPr lang="en-US" altLang="zh-TW" sz="2800" dirty="0"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" indent="0">
              <a:lnSpc>
                <a:spcPct val="120000"/>
              </a:lnSpc>
              <a:spcBef>
                <a:spcPts val="300"/>
              </a:spcBef>
              <a:buNone/>
            </a:pPr>
            <a:endParaRPr lang="en-US" altLang="zh-TW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" indent="0">
              <a:lnSpc>
                <a:spcPct val="120000"/>
              </a:lnSpc>
              <a:spcBef>
                <a:spcPts val="300"/>
              </a:spcBef>
              <a:buNone/>
            </a:pPr>
            <a:endParaRPr lang="en-US" altLang="zh-TW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" indent="0">
              <a:lnSpc>
                <a:spcPct val="120000"/>
              </a:lnSpc>
              <a:spcBef>
                <a:spcPts val="300"/>
              </a:spcBef>
              <a:buNone/>
            </a:pPr>
            <a:endParaRPr lang="en-US" altLang="zh-TW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" indent="0">
              <a:lnSpc>
                <a:spcPct val="120000"/>
              </a:lnSpc>
              <a:spcBef>
                <a:spcPts val="300"/>
              </a:spcBef>
              <a:buNone/>
            </a:pPr>
            <a:endParaRPr lang="en-US" altLang="zh-TW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60070" indent="-514350">
              <a:lnSpc>
                <a:spcPct val="120000"/>
              </a:lnSpc>
              <a:spcBef>
                <a:spcPts val="300"/>
              </a:spcBef>
              <a:buFont typeface="+mj-lt"/>
              <a:buAutoNum type="arabicPeriod" startAt="6"/>
            </a:pPr>
            <a:r>
              <a:rPr lang="en-US" altLang="zh-TW" sz="2800" dirty="0"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Add  remote with the copied link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TW" sz="2400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&gt;</a:t>
            </a:r>
            <a:r>
              <a:rPr lang="en-US" altLang="zh-TW" sz="2400" dirty="0">
                <a:uFillTx/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 git remote add origin </a:t>
            </a:r>
            <a:r>
              <a:rPr lang="en-US" altLang="zh-TW" sz="2400" dirty="0">
                <a:solidFill>
                  <a:srgbClr val="FF0000"/>
                </a:solidFill>
                <a:uFillTx/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git@....</a:t>
            </a:r>
            <a:endParaRPr lang="en-US" altLang="zh-TW" sz="2400" dirty="0">
              <a:solidFill>
                <a:srgbClr val="FF0000"/>
              </a:solidFill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560070" indent="-514350">
              <a:lnSpc>
                <a:spcPct val="120000"/>
              </a:lnSpc>
              <a:spcBef>
                <a:spcPts val="300"/>
              </a:spcBef>
              <a:buFont typeface="+mj-lt"/>
              <a:buAutoNum type="arabicPeriod" startAt="6"/>
            </a:pPr>
            <a:endParaRPr lang="en-US" altLang="zh-TW" sz="2800" dirty="0">
              <a:solidFill>
                <a:srgbClr val="0033CC"/>
              </a:solidFill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560070" indent="-514350">
              <a:lnSpc>
                <a:spcPct val="120000"/>
              </a:lnSpc>
              <a:spcBef>
                <a:spcPts val="300"/>
              </a:spcBef>
              <a:buFont typeface="+mj-lt"/>
              <a:buAutoNum type="arabicPeriod" startAt="6"/>
            </a:pPr>
            <a:endParaRPr lang="en-US" altLang="zh-TW" sz="2800" dirty="0">
              <a:solidFill>
                <a:srgbClr val="0033CC"/>
              </a:solidFill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45720" indent="0">
              <a:lnSpc>
                <a:spcPct val="120000"/>
              </a:lnSpc>
              <a:spcBef>
                <a:spcPts val="300"/>
              </a:spcBef>
              <a:buNone/>
            </a:pPr>
            <a:r>
              <a:rPr lang="en-US" altLang="zh-TW" sz="2800" dirty="0">
                <a:solidFill>
                  <a:srgbClr val="0033CC"/>
                </a:solidFill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                                                                                                                                                        </a:t>
            </a:r>
          </a:p>
          <a:p>
            <a:pPr marL="560070" indent="-514350">
              <a:lnSpc>
                <a:spcPct val="120000"/>
              </a:lnSpc>
              <a:spcBef>
                <a:spcPts val="300"/>
              </a:spcBef>
              <a:buFont typeface="+mj-lt"/>
              <a:buAutoNum type="arabicPeriod"/>
            </a:pPr>
            <a:endParaRPr lang="en-US" altLang="zh-TW" sz="2800" dirty="0">
              <a:solidFill>
                <a:srgbClr val="0033CC"/>
              </a:solidFill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560070" indent="-514350">
              <a:lnSpc>
                <a:spcPct val="120000"/>
              </a:lnSpc>
              <a:spcBef>
                <a:spcPts val="300"/>
              </a:spcBef>
              <a:buFont typeface="+mj-lt"/>
              <a:buAutoNum type="arabicPeriod"/>
            </a:pPr>
            <a:endParaRPr lang="en-US" altLang="zh-TW" sz="2800" dirty="0">
              <a:solidFill>
                <a:srgbClr val="0033CC"/>
              </a:solidFill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8" name="投影片編號版面配置區 2"/>
          <p:cNvSpPr txBox="1">
            <a:spLocks/>
          </p:cNvSpPr>
          <p:nvPr/>
        </p:nvSpPr>
        <p:spPr>
          <a:xfrm>
            <a:off x="11045824" y="6525344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>
                <a:uFillTx/>
              </a:defRPr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fld id="{F36C87F6-986D-49E6-AF40-1B3A1EE8064D}" type="slidenum">
              <a:rPr lang="en-US" altLang="zh-TW" smtClean="0">
                <a:uFillTx/>
              </a:rPr>
              <a:pPr/>
              <a:t>29</a:t>
            </a:fld>
            <a:endParaRPr lang="zh-TW" altLang="en-US" dirty="0">
              <a:uFillTx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996" y="3140968"/>
            <a:ext cx="4341207" cy="176535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413B3B68-0CA3-43CA-9D81-8D827D2C0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0075" y="871710"/>
            <a:ext cx="4152900" cy="27336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「presentation background」的圖片搜尋結果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825" cy="6853237"/>
          </a:xfrm>
          <a:prstGeom prst="rect">
            <a:avLst/>
          </a:prstGeom>
          <a:noFill/>
        </p:spPr>
      </p:pic>
      <p:sp>
        <p:nvSpPr>
          <p:cNvPr id="10" name="文字方塊 9"/>
          <p:cNvSpPr txBox="1">
            <a:spLocks/>
          </p:cNvSpPr>
          <p:nvPr/>
        </p:nvSpPr>
        <p:spPr>
          <a:xfrm>
            <a:off x="380531" y="2196593"/>
            <a:ext cx="11427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4000" dirty="0"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Part I. Setup a Virtual Machine with CentOS 7 and Compile </a:t>
            </a:r>
            <a:r>
              <a:rPr lang="en-US" altLang="zh-TW" sz="4000" dirty="0" err="1"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Nach</a:t>
            </a:r>
            <a:r>
              <a:rPr lang="en-US" altLang="zh-TW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OS</a:t>
            </a:r>
            <a:endParaRPr lang="zh-TW" altLang="en-US" sz="4000" dirty="0"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745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2"/>
          <p:cNvSpPr txBox="1">
            <a:spLocks/>
          </p:cNvSpPr>
          <p:nvPr/>
        </p:nvSpPr>
        <p:spPr>
          <a:xfrm>
            <a:off x="693812" y="188640"/>
            <a:ext cx="10339783" cy="706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sz="3600" b="1" cap="none" dirty="0"/>
              <a:t>C. Git </a:t>
            </a:r>
            <a:r>
              <a:rPr lang="en-US" altLang="zh-TW" sz="3600" b="1" cap="none" dirty="0">
                <a:uFillTx/>
              </a:rPr>
              <a:t>Commit &amp; Push</a:t>
            </a:r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693812" y="894730"/>
            <a:ext cx="11089232" cy="5555184"/>
          </a:xfrm>
        </p:spPr>
        <p:txBody>
          <a:bodyPr anchor="t">
            <a:noAutofit/>
          </a:bodyPr>
          <a:lstStyle/>
          <a:p>
            <a:pPr marL="560070" indent="-514350">
              <a:lnSpc>
                <a:spcPct val="120000"/>
              </a:lnSpc>
              <a:spcBef>
                <a:spcPts val="300"/>
              </a:spcBef>
              <a:buFont typeface="+mj-lt"/>
              <a:buAutoNum type="arabicPeriod" startAt="7"/>
            </a:pPr>
            <a:r>
              <a:rPr lang="en-US" altLang="zh-TW" sz="2800" dirty="0">
                <a:uFillTx/>
                <a:latin typeface="Arial" panose="020B0604020202020204" pitchFamily="34" charset="0"/>
                <a:cs typeface="Arial" panose="020B0604020202020204" pitchFamily="34" charset="0"/>
              </a:rPr>
              <a:t>Commit files to local repository 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TW" sz="2800" dirty="0"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&gt; git commit -am “HW00”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TW" sz="2800" dirty="0"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-a : </a:t>
            </a:r>
            <a:r>
              <a:rPr lang="en-US" altLang="zh-TW" sz="2800" dirty="0">
                <a:uFillTx/>
                <a:latin typeface="Arial" panose="020B0604020202020204" pitchFamily="34" charset="0"/>
                <a:cs typeface="Arial" panose="020B0604020202020204" pitchFamily="34" charset="0"/>
              </a:rPr>
              <a:t>commit all changed files</a:t>
            </a:r>
            <a:r>
              <a:rPr lang="en-US" altLang="zh-TW" sz="2800" dirty="0"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, -m “message” : </a:t>
            </a:r>
            <a:r>
              <a:rPr lang="en-US" altLang="zh-TW" sz="2800" dirty="0">
                <a:uFillTx/>
                <a:latin typeface="Arial" panose="020B0604020202020204" pitchFamily="34" charset="0"/>
                <a:cs typeface="Arial" panose="020B0604020202020204" pitchFamily="34" charset="0"/>
              </a:rPr>
              <a:t>specify commit message</a:t>
            </a:r>
            <a:endParaRPr lang="en-US" altLang="zh-TW" sz="2800" dirty="0"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45720" indent="0">
              <a:lnSpc>
                <a:spcPct val="120000"/>
              </a:lnSpc>
              <a:spcBef>
                <a:spcPts val="300"/>
              </a:spcBef>
              <a:buNone/>
            </a:pPr>
            <a:endParaRPr lang="en-US" altLang="zh-TW" sz="2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560070" indent="-514350">
              <a:lnSpc>
                <a:spcPct val="120000"/>
              </a:lnSpc>
              <a:spcBef>
                <a:spcPts val="300"/>
              </a:spcBef>
              <a:buFont typeface="+mj-lt"/>
              <a:buAutoNum type="arabicPeriod" startAt="8"/>
            </a:pPr>
            <a:r>
              <a:rPr lang="en-US" altLang="zh-TW" sz="2800" dirty="0"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Push Files onto Gitlab Project </a:t>
            </a:r>
            <a:endParaRPr lang="en-US" altLang="zh-TW" sz="2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TW" sz="2800" dirty="0">
                <a:uFillTx/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&gt; git push -u origin master 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TW" sz="2800" dirty="0"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Go to your project on our Gitlab, you should see your files on </a:t>
            </a:r>
            <a:r>
              <a:rPr lang="en-US" altLang="zh-TW" sz="2800" dirty="0" err="1"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gitlab</a:t>
            </a:r>
            <a:endParaRPr lang="en-US" altLang="zh-TW" sz="2800" dirty="0"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560070" indent="-514350">
              <a:lnSpc>
                <a:spcPct val="120000"/>
              </a:lnSpc>
              <a:spcBef>
                <a:spcPts val="300"/>
              </a:spcBef>
              <a:buFont typeface="+mj-lt"/>
              <a:buAutoNum type="arabicPeriod" startAt="11"/>
            </a:pPr>
            <a:endParaRPr lang="en-US" altLang="zh-TW" sz="2800" dirty="0">
              <a:solidFill>
                <a:srgbClr val="0033CC"/>
              </a:solidFill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560070" indent="-514350">
              <a:lnSpc>
                <a:spcPct val="120000"/>
              </a:lnSpc>
              <a:spcBef>
                <a:spcPts val="300"/>
              </a:spcBef>
              <a:buFont typeface="+mj-lt"/>
              <a:buAutoNum type="arabicPeriod" startAt="11"/>
            </a:pPr>
            <a:endParaRPr lang="en-US" altLang="zh-TW" sz="2800" dirty="0">
              <a:solidFill>
                <a:srgbClr val="0033CC"/>
              </a:solidFill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45720" indent="0">
              <a:lnSpc>
                <a:spcPct val="120000"/>
              </a:lnSpc>
              <a:spcBef>
                <a:spcPts val="300"/>
              </a:spcBef>
              <a:buNone/>
            </a:pPr>
            <a:r>
              <a:rPr lang="en-US" altLang="zh-TW" sz="2800" dirty="0">
                <a:solidFill>
                  <a:srgbClr val="0033CC"/>
                </a:solidFill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                                                                                                                                                        </a:t>
            </a:r>
          </a:p>
          <a:p>
            <a:pPr marL="560070" indent="-514350">
              <a:lnSpc>
                <a:spcPct val="120000"/>
              </a:lnSpc>
              <a:spcBef>
                <a:spcPts val="300"/>
              </a:spcBef>
              <a:buFont typeface="+mj-lt"/>
              <a:buAutoNum type="arabicPeriod"/>
            </a:pPr>
            <a:endParaRPr lang="en-US" altLang="zh-TW" sz="2800" dirty="0">
              <a:solidFill>
                <a:srgbClr val="0033CC"/>
              </a:solidFill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560070" indent="-514350">
              <a:lnSpc>
                <a:spcPct val="120000"/>
              </a:lnSpc>
              <a:spcBef>
                <a:spcPts val="300"/>
              </a:spcBef>
              <a:buFont typeface="+mj-lt"/>
              <a:buAutoNum type="arabicPeriod"/>
            </a:pPr>
            <a:endParaRPr lang="en-US" altLang="zh-TW" sz="2800" dirty="0">
              <a:solidFill>
                <a:srgbClr val="0033CC"/>
              </a:solidFill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8" name="投影片編號版面配置區 2"/>
          <p:cNvSpPr txBox="1">
            <a:spLocks/>
          </p:cNvSpPr>
          <p:nvPr/>
        </p:nvSpPr>
        <p:spPr>
          <a:xfrm>
            <a:off x="11045824" y="6525344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>
                <a:uFillTx/>
              </a:defRPr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fld id="{F36C87F6-986D-49E6-AF40-1B3A1EE8064D}" type="slidenum">
              <a:rPr lang="en-US" altLang="zh-TW" smtClean="0">
                <a:uFillTx/>
              </a:rPr>
              <a:pPr/>
              <a:t>30</a:t>
            </a:fld>
            <a:endParaRPr lang="zh-TW" altLang="en-US" dirty="0">
              <a:uFillTx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2"/>
          <p:cNvSpPr txBox="1">
            <a:spLocks/>
          </p:cNvSpPr>
          <p:nvPr/>
        </p:nvSpPr>
        <p:spPr>
          <a:xfrm>
            <a:off x="693812" y="188640"/>
            <a:ext cx="10339783" cy="706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sz="3600" b="1" cap="none" dirty="0">
                <a:uFillTx/>
              </a:rPr>
              <a:t>V</a:t>
            </a:r>
            <a:r>
              <a:rPr lang="en-US" altLang="zh-TW" sz="3600" b="1" cap="none" dirty="0"/>
              <a:t>M with CentOS</a:t>
            </a:r>
            <a:endParaRPr lang="en-US" altLang="zh-TW" sz="3600" b="1" cap="none" dirty="0">
              <a:uFillTx/>
            </a:endParaRPr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693811" y="894730"/>
            <a:ext cx="11495013" cy="5555184"/>
          </a:xfrm>
        </p:spPr>
        <p:txBody>
          <a:bodyPr anchor="t">
            <a:noAutofit/>
          </a:bodyPr>
          <a:lstStyle/>
          <a:p>
            <a:pPr marL="502920" indent="-457200">
              <a:lnSpc>
                <a:spcPct val="12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altLang="zh-TW" dirty="0"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Download the image file 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from 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hlinkClick r:id="rId3"/>
              </a:rPr>
              <a:t>http://ftp.tc.edu.tw/Linux/CentOS/7.9.2009/isos/x86_64/CentOS-7-x86_64-DVD-2009.iso </a:t>
            </a:r>
            <a:endParaRPr lang="en-US" altLang="zh-TW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marL="502920" indent="-457200">
              <a:lnSpc>
                <a:spcPct val="12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altLang="zh-TW" dirty="0"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Choose 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your favorite virtual machine tool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TW" sz="2400" dirty="0"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You can </a:t>
            </a:r>
            <a:r>
              <a:rPr lang="en-US" altLang="zh-TW" sz="2400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use VMware Workstation 16 Player</a:t>
            </a:r>
            <a:endParaRPr lang="en-US" altLang="zh-TW" sz="2400" dirty="0">
              <a:uFillTx/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marL="274320" lvl="1" indent="0">
              <a:lnSpc>
                <a:spcPct val="120000"/>
              </a:lnSpc>
              <a:spcBef>
                <a:spcPts val="300"/>
              </a:spcBef>
              <a:buNone/>
            </a:pPr>
            <a:r>
              <a:rPr lang="en-US" altLang="zh-TW" sz="2400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hlinkClick r:id="rId4"/>
              </a:rPr>
              <a:t>https://www.vmware.com/tw/products/workstation-player/workstation-player-evaluation.html</a:t>
            </a:r>
            <a:endParaRPr lang="en-US" altLang="zh-TW" sz="2400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TW" sz="2400" dirty="0"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Choose personal use, then it’s free</a:t>
            </a:r>
          </a:p>
          <a:p>
            <a:pPr marL="502920" indent="-457200">
              <a:lnSpc>
                <a:spcPct val="12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Create a new virtual machine instance 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TW" sz="2400" dirty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20 GB Disk, 4 GB RAM, 2 core</a:t>
            </a:r>
            <a:endParaRPr lang="en-US" altLang="zh-TW" sz="2400" dirty="0">
              <a:solidFill>
                <a:srgbClr val="FF0000"/>
              </a:solidFill>
              <a:uFillTx/>
            </a:endParaRPr>
          </a:p>
        </p:txBody>
      </p:sp>
      <p:sp>
        <p:nvSpPr>
          <p:cNvPr id="28" name="投影片編號版面配置區 2"/>
          <p:cNvSpPr txBox="1">
            <a:spLocks/>
          </p:cNvSpPr>
          <p:nvPr/>
        </p:nvSpPr>
        <p:spPr>
          <a:xfrm>
            <a:off x="11045824" y="6525344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>
                <a:uFillTx/>
              </a:defRPr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fld id="{F36C87F6-986D-49E6-AF40-1B3A1EE8064D}" type="slidenum">
              <a:rPr lang="en-US" altLang="zh-TW" smtClean="0">
                <a:uFillTx/>
              </a:rPr>
              <a:pPr/>
              <a:t>4</a:t>
            </a:fld>
            <a:endParaRPr lang="zh-TW" alt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81145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2"/>
          <p:cNvSpPr txBox="1">
            <a:spLocks/>
          </p:cNvSpPr>
          <p:nvPr/>
        </p:nvSpPr>
        <p:spPr>
          <a:xfrm>
            <a:off x="693812" y="188640"/>
            <a:ext cx="10339783" cy="706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sz="3600" b="1" cap="none" dirty="0">
                <a:uFillTx/>
              </a:rPr>
              <a:t>Things to be Careful of</a:t>
            </a:r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693811" y="894730"/>
            <a:ext cx="11495013" cy="5555184"/>
          </a:xfrm>
        </p:spPr>
        <p:txBody>
          <a:bodyPr anchor="t">
            <a:noAutofit/>
          </a:bodyPr>
          <a:lstStyle/>
          <a:p>
            <a:pPr marL="502920" indent="-457200">
              <a:lnSpc>
                <a:spcPct val="120000"/>
              </a:lnSpc>
              <a:spcBef>
                <a:spcPts val="300"/>
              </a:spcBef>
              <a:buFont typeface="+mj-lt"/>
              <a:buAutoNum type="arabicPeriod" startAt="4"/>
            </a:pPr>
            <a:r>
              <a:rPr lang="en-US" altLang="zh-TW" dirty="0"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Remember to change to installation type “GNOME Desktop”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TW" sz="2400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Or you will end up with no GUI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endParaRPr lang="en-US" altLang="zh-TW" sz="2400" dirty="0">
              <a:solidFill>
                <a:srgbClr val="FF0000"/>
              </a:solidFill>
              <a:uFillTx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BCF2919-8A9B-47B2-BB7C-29F81E2F8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36" y="2001498"/>
            <a:ext cx="5753862" cy="47135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C250316-507E-447B-B271-D3C907692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33" y="2001498"/>
            <a:ext cx="5753862" cy="471357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92A35C3-249C-4C17-BDCB-7FAFFA2269F2}"/>
              </a:ext>
            </a:extLst>
          </p:cNvPr>
          <p:cNvSpPr/>
          <p:nvPr/>
        </p:nvSpPr>
        <p:spPr>
          <a:xfrm>
            <a:off x="3718148" y="4797152"/>
            <a:ext cx="2000489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>
              <a:uFillTx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2CCD257-EF2B-45D5-9482-D04E84FA9A93}"/>
              </a:ext>
            </a:extLst>
          </p:cNvPr>
          <p:cNvSpPr/>
          <p:nvPr/>
        </p:nvSpPr>
        <p:spPr>
          <a:xfrm>
            <a:off x="6418351" y="5290140"/>
            <a:ext cx="2718009" cy="5151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>
              <a:uFillTx/>
            </a:endParaRPr>
          </a:p>
        </p:txBody>
      </p:sp>
      <p:sp>
        <p:nvSpPr>
          <p:cNvPr id="28" name="投影片編號版面配置區 2"/>
          <p:cNvSpPr txBox="1">
            <a:spLocks/>
          </p:cNvSpPr>
          <p:nvPr/>
        </p:nvSpPr>
        <p:spPr>
          <a:xfrm>
            <a:off x="11045824" y="6525344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>
                <a:uFillTx/>
              </a:defRPr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fld id="{F36C87F6-986D-49E6-AF40-1B3A1EE8064D}" type="slidenum">
              <a:rPr lang="en-US" altLang="zh-TW" smtClean="0">
                <a:uFillTx/>
              </a:rPr>
              <a:pPr/>
              <a:t>5</a:t>
            </a:fld>
            <a:endParaRPr lang="zh-TW" altLang="en-US" dirty="0">
              <a:uFillTx/>
            </a:endParaRPr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991BB16B-D3EA-4B2F-B6C7-968688540055}"/>
              </a:ext>
            </a:extLst>
          </p:cNvPr>
          <p:cNvSpPr/>
          <p:nvPr/>
        </p:nvSpPr>
        <p:spPr>
          <a:xfrm rot="1637696">
            <a:off x="5918440" y="5005492"/>
            <a:ext cx="360040" cy="462118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70277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F8B2A80-DB45-49CE-A1BF-F8669A367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486" y="1596219"/>
            <a:ext cx="5149138" cy="450393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687708F4-CFFB-455F-B976-89807B376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460" y="1600820"/>
            <a:ext cx="5149137" cy="4503929"/>
          </a:xfrm>
          <a:prstGeom prst="rect">
            <a:avLst/>
          </a:prstGeom>
        </p:spPr>
      </p:pic>
      <p:sp>
        <p:nvSpPr>
          <p:cNvPr id="7" name="標題 2"/>
          <p:cNvSpPr txBox="1">
            <a:spLocks/>
          </p:cNvSpPr>
          <p:nvPr/>
        </p:nvSpPr>
        <p:spPr>
          <a:xfrm>
            <a:off x="693812" y="188640"/>
            <a:ext cx="10339783" cy="706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sz="3600" b="1" cap="none">
                <a:uFillTx/>
              </a:rPr>
              <a:t>Things to be Careful of</a:t>
            </a:r>
            <a:endParaRPr lang="en-US" altLang="zh-TW" sz="3600" b="1" cap="none" dirty="0">
              <a:uFillTx/>
            </a:endParaRPr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693811" y="894730"/>
            <a:ext cx="11495013" cy="5555184"/>
          </a:xfrm>
        </p:spPr>
        <p:txBody>
          <a:bodyPr anchor="t">
            <a:noAutofit/>
          </a:bodyPr>
          <a:lstStyle/>
          <a:p>
            <a:pPr marL="502920" indent="-457200">
              <a:lnSpc>
                <a:spcPct val="120000"/>
              </a:lnSpc>
              <a:spcBef>
                <a:spcPts val="300"/>
              </a:spcBef>
              <a:buFont typeface="+mj-lt"/>
              <a:buAutoNum type="arabicPeriod" startAt="5"/>
            </a:pPr>
            <a:r>
              <a:rPr lang="en-US" altLang="zh-TW" dirty="0"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Remember to 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enable network</a:t>
            </a:r>
            <a:endParaRPr lang="en-US" altLang="zh-TW" sz="2400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1">
              <a:lnSpc>
                <a:spcPct val="120000"/>
              </a:lnSpc>
              <a:spcBef>
                <a:spcPts val="300"/>
              </a:spcBef>
            </a:pPr>
            <a:endParaRPr lang="en-US" altLang="zh-TW" sz="2400" dirty="0">
              <a:solidFill>
                <a:srgbClr val="FF0000"/>
              </a:solidFill>
              <a:uFillTx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92A35C3-249C-4C17-BDCB-7FAFFA2269F2}"/>
              </a:ext>
            </a:extLst>
          </p:cNvPr>
          <p:cNvSpPr/>
          <p:nvPr/>
        </p:nvSpPr>
        <p:spPr>
          <a:xfrm>
            <a:off x="1705206" y="4628775"/>
            <a:ext cx="2000489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>
              <a:uFillTx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2CCD257-EF2B-45D5-9482-D04E84FA9A93}"/>
              </a:ext>
            </a:extLst>
          </p:cNvPr>
          <p:cNvSpPr/>
          <p:nvPr/>
        </p:nvSpPr>
        <p:spPr>
          <a:xfrm>
            <a:off x="8689983" y="2571013"/>
            <a:ext cx="2937374" cy="5151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>
              <a:uFillTx/>
            </a:endParaRPr>
          </a:p>
        </p:txBody>
      </p:sp>
      <p:sp>
        <p:nvSpPr>
          <p:cNvPr id="28" name="投影片編號版面配置區 2"/>
          <p:cNvSpPr txBox="1">
            <a:spLocks/>
          </p:cNvSpPr>
          <p:nvPr/>
        </p:nvSpPr>
        <p:spPr>
          <a:xfrm>
            <a:off x="11045824" y="6525344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>
                <a:uFillTx/>
              </a:defRPr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fld id="{F36C87F6-986D-49E6-AF40-1B3A1EE8064D}" type="slidenum">
              <a:rPr lang="en-US" altLang="zh-TW" smtClean="0">
                <a:uFillTx/>
              </a:rPr>
              <a:pPr/>
              <a:t>6</a:t>
            </a:fld>
            <a:endParaRPr lang="zh-TW" altLang="en-US" dirty="0">
              <a:uFillTx/>
            </a:endParaRPr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991BB16B-D3EA-4B2F-B6C7-968688540055}"/>
              </a:ext>
            </a:extLst>
          </p:cNvPr>
          <p:cNvSpPr/>
          <p:nvPr/>
        </p:nvSpPr>
        <p:spPr>
          <a:xfrm rot="19400531">
            <a:off x="6113347" y="3621725"/>
            <a:ext cx="360040" cy="462118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70219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C699239-6CFD-4E32-BA6A-AAD1C5BDF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10" y="2873851"/>
            <a:ext cx="6112233" cy="3939525"/>
          </a:xfrm>
          <a:prstGeom prst="rect">
            <a:avLst/>
          </a:prstGeom>
        </p:spPr>
      </p:pic>
      <p:sp>
        <p:nvSpPr>
          <p:cNvPr id="7" name="標題 2"/>
          <p:cNvSpPr txBox="1">
            <a:spLocks/>
          </p:cNvSpPr>
          <p:nvPr/>
        </p:nvSpPr>
        <p:spPr>
          <a:xfrm>
            <a:off x="693810" y="151681"/>
            <a:ext cx="10339783" cy="7188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sz="3600" b="1" cap="none" dirty="0">
                <a:uFillTx/>
              </a:rPr>
              <a:t>Continue Installation</a:t>
            </a:r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693811" y="692696"/>
            <a:ext cx="11495013" cy="5757218"/>
          </a:xfrm>
        </p:spPr>
        <p:txBody>
          <a:bodyPr anchor="t">
            <a:no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TW" dirty="0"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Things are pretty normal after choosing installation type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TW" sz="2200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Just reboot &amp; login after installed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TW" sz="2200" dirty="0">
                <a:solidFill>
                  <a:srgbClr val="FF0000"/>
                </a:solidFill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If you forget to select network</a:t>
            </a:r>
            <a:r>
              <a:rPr lang="en-US" altLang="zh-TW" sz="2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f</a:t>
            </a:r>
            <a:r>
              <a:rPr lang="en-US" altLang="zh-TW" sz="2200" dirty="0">
                <a:solidFill>
                  <a:srgbClr val="FF0000"/>
                </a:solidFill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irst boot will not enable network</a:t>
            </a:r>
          </a:p>
          <a:p>
            <a:pPr lvl="2">
              <a:lnSpc>
                <a:spcPct val="120000"/>
              </a:lnSpc>
              <a:spcBef>
                <a:spcPts val="300"/>
              </a:spcBef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Open Terminal, type in </a:t>
            </a:r>
            <a:r>
              <a:rPr lang="en-US" altLang="zh-TW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sudo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gedit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 /</a:t>
            </a:r>
            <a:r>
              <a:rPr lang="en-US" altLang="zh-TW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altLang="zh-TW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sysconfig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/network-scripts/ifcfg-ens33</a:t>
            </a:r>
          </a:p>
          <a:p>
            <a:pPr lvl="2">
              <a:lnSpc>
                <a:spcPct val="120000"/>
              </a:lnSpc>
              <a:spcBef>
                <a:spcPts val="300"/>
              </a:spcBef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Change the last line from “ONBOOT=no” to “ONBOOT=YES”, then save &amp; reboot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endParaRPr lang="en-US" altLang="zh-TW" sz="2400" dirty="0">
              <a:solidFill>
                <a:srgbClr val="FF0000"/>
              </a:solidFill>
              <a:uFillTx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92A35C3-249C-4C17-BDCB-7FAFFA2269F2}"/>
              </a:ext>
            </a:extLst>
          </p:cNvPr>
          <p:cNvSpPr/>
          <p:nvPr/>
        </p:nvSpPr>
        <p:spPr>
          <a:xfrm>
            <a:off x="2525081" y="4195542"/>
            <a:ext cx="2000489" cy="17281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>
              <a:uFillTx/>
            </a:endParaRPr>
          </a:p>
        </p:txBody>
      </p:sp>
      <p:sp>
        <p:nvSpPr>
          <p:cNvPr id="28" name="投影片編號版面配置區 2"/>
          <p:cNvSpPr txBox="1">
            <a:spLocks/>
          </p:cNvSpPr>
          <p:nvPr/>
        </p:nvSpPr>
        <p:spPr>
          <a:xfrm>
            <a:off x="11045824" y="6525344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>
                <a:uFillTx/>
              </a:defRPr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fld id="{F36C87F6-986D-49E6-AF40-1B3A1EE8064D}" type="slidenum">
              <a:rPr lang="en-US" altLang="zh-TW" smtClean="0">
                <a:uFillTx/>
              </a:rPr>
              <a:pPr/>
              <a:t>7</a:t>
            </a:fld>
            <a:endParaRPr lang="zh-TW" altLang="en-US" dirty="0">
              <a:uFillTx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F55B591-5C8D-408D-9E58-5472FB23C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4492" y="2873850"/>
            <a:ext cx="5051533" cy="393952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2CCD257-EF2B-45D5-9482-D04E84FA9A93}"/>
              </a:ext>
            </a:extLst>
          </p:cNvPr>
          <p:cNvSpPr/>
          <p:nvPr/>
        </p:nvSpPr>
        <p:spPr>
          <a:xfrm>
            <a:off x="6814491" y="4535168"/>
            <a:ext cx="567487" cy="1644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38840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2"/>
          <p:cNvSpPr txBox="1">
            <a:spLocks/>
          </p:cNvSpPr>
          <p:nvPr/>
        </p:nvSpPr>
        <p:spPr>
          <a:xfrm>
            <a:off x="693812" y="188640"/>
            <a:ext cx="10339783" cy="706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sz="3600" b="1" cap="none" dirty="0" err="1">
                <a:uFillTx/>
              </a:rPr>
              <a:t>NachOS</a:t>
            </a:r>
            <a:endParaRPr lang="en-US" altLang="zh-TW" sz="3600" b="1" cap="none" dirty="0">
              <a:uFillTx/>
            </a:endParaRPr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693811" y="894730"/>
            <a:ext cx="5976665" cy="5555184"/>
          </a:xfrm>
        </p:spPr>
        <p:txBody>
          <a:bodyPr anchor="t">
            <a:no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TW" sz="2600" dirty="0" err="1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NachOS</a:t>
            </a:r>
            <a:endParaRPr lang="en-US" altLang="zh-TW" sz="2600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TW" sz="2400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A process runs on top of another OS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TW" sz="2400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A kernel (OS) and MIPS code machine simulator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TW" sz="2600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Goal of this Project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TW" sz="2400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Understand how to work on Linux machine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TW" sz="2400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Understand how system call are done by OS</a:t>
            </a:r>
            <a:endParaRPr lang="en-US" altLang="zh-TW" dirty="0">
              <a:uFillTx/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TW" sz="2600" dirty="0"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Go here for more information of </a:t>
            </a:r>
            <a:r>
              <a:rPr lang="en-US" altLang="zh-TW" sz="2600" dirty="0" err="1"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NachOS</a:t>
            </a:r>
            <a:endParaRPr lang="en-US" altLang="zh-TW" sz="2600" dirty="0">
              <a:uFillTx/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hlinkClick r:id="rId3"/>
              </a:rPr>
              <a:t>https://www.youtube.com/watch?v=eLQU3zlpoRQ</a:t>
            </a:r>
            <a:endParaRPr lang="en-US" altLang="zh-TW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endParaRPr lang="en-US" altLang="zh-TW" sz="2400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1">
              <a:lnSpc>
                <a:spcPct val="120000"/>
              </a:lnSpc>
              <a:spcBef>
                <a:spcPts val="300"/>
              </a:spcBef>
            </a:pPr>
            <a:endParaRPr lang="en-US" altLang="zh-TW" sz="2400" dirty="0">
              <a:solidFill>
                <a:srgbClr val="FF0000"/>
              </a:solidFill>
              <a:uFillTx/>
            </a:endParaRPr>
          </a:p>
        </p:txBody>
      </p:sp>
      <p:sp>
        <p:nvSpPr>
          <p:cNvPr id="28" name="投影片編號版面配置區 2"/>
          <p:cNvSpPr txBox="1">
            <a:spLocks/>
          </p:cNvSpPr>
          <p:nvPr/>
        </p:nvSpPr>
        <p:spPr>
          <a:xfrm>
            <a:off x="11045824" y="6525344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>
                <a:uFillTx/>
              </a:defRPr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fld id="{F36C87F6-986D-49E6-AF40-1B3A1EE8064D}" type="slidenum">
              <a:rPr lang="en-US" altLang="zh-TW" smtClean="0">
                <a:uFillTx/>
              </a:rPr>
              <a:pPr/>
              <a:t>8</a:t>
            </a:fld>
            <a:endParaRPr lang="zh-TW" altLang="en-US" dirty="0">
              <a:uFillTx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D3651DF-E453-458C-A2E8-8EF143ED6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468" y="1662386"/>
            <a:ext cx="5498432" cy="371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69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2"/>
          <p:cNvSpPr txBox="1">
            <a:spLocks/>
          </p:cNvSpPr>
          <p:nvPr/>
        </p:nvSpPr>
        <p:spPr>
          <a:xfrm>
            <a:off x="693812" y="188640"/>
            <a:ext cx="10339783" cy="706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sz="3600" b="1" cap="none" dirty="0"/>
              <a:t>Setup </a:t>
            </a:r>
            <a:r>
              <a:rPr lang="en-US" altLang="zh-TW" sz="3600" b="1" cap="none" dirty="0" err="1">
                <a:uFillTx/>
              </a:rPr>
              <a:t>NachOS</a:t>
            </a:r>
            <a:endParaRPr lang="en-US" altLang="zh-TW" sz="3600" b="1" cap="none" dirty="0">
              <a:uFillTx/>
            </a:endParaRPr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693811" y="894730"/>
            <a:ext cx="11233249" cy="5555184"/>
          </a:xfrm>
        </p:spPr>
        <p:txBody>
          <a:bodyPr anchor="t">
            <a:no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Download &amp; Extraction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Open browser in VM and download 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hlinkClick r:id="rId3"/>
              </a:rPr>
              <a:t>https://drive.google.com/file/d/1Aispn84ruOJ8clYNPfEiEp4YLYb23BrM/view</a:t>
            </a:r>
            <a:endParaRPr lang="en-US" altLang="zh-TW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Use whatever tools you like, extract the downloaded zip to somewhere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Prepare your environment (If you have issue with </a:t>
            </a:r>
            <a:r>
              <a:rPr lang="en-US" altLang="zh-TW" dirty="0" err="1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sudo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, add your account to </a:t>
            </a:r>
            <a:r>
              <a:rPr lang="en-US" altLang="zh-TW" dirty="0" err="1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sudoer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)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altLang="zh-TW" sz="1800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&gt; cd to unzipped folder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altLang="zh-TW" sz="1800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&gt; </a:t>
            </a:r>
            <a:r>
              <a:rPr lang="en-US" altLang="zh-TW" sz="1800" dirty="0" err="1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sudo</a:t>
            </a:r>
            <a:r>
              <a:rPr lang="en-US" altLang="zh-TW" sz="1800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 mv ./mips-decstation.linux-xgcc.gz /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altLang="zh-TW" sz="1800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&gt; cd /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altLang="zh-TW" sz="1800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&gt; </a:t>
            </a:r>
            <a:r>
              <a:rPr lang="en-US" altLang="zh-TW" sz="1800" dirty="0" err="1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sudo</a:t>
            </a:r>
            <a:r>
              <a:rPr lang="en-US" altLang="zh-TW" sz="1800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 tar -</a:t>
            </a:r>
            <a:r>
              <a:rPr lang="en-US" altLang="zh-TW" sz="1800" dirty="0" err="1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xvzf</a:t>
            </a:r>
            <a:r>
              <a:rPr lang="en-US" altLang="zh-TW" sz="1800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 mips-decstation.linux-xgcc.gz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Install packages for compiling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TW" sz="1800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&gt; </a:t>
            </a:r>
            <a:r>
              <a:rPr lang="en-US" altLang="zh-TW" sz="1800" dirty="0" err="1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sudo</a:t>
            </a:r>
            <a:r>
              <a:rPr lang="en-US" altLang="zh-TW" sz="1800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 yum install compat-gcc-44 compat-gcc-44-c++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TW" sz="1800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&gt; </a:t>
            </a:r>
            <a:r>
              <a:rPr lang="en-US" altLang="zh-TW" sz="1800" dirty="0" err="1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sudo</a:t>
            </a:r>
            <a:r>
              <a:rPr lang="en-US" altLang="zh-TW" sz="1800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 yum install </a:t>
            </a:r>
            <a:r>
              <a:rPr lang="en-US" altLang="zh-TW" sz="1800" dirty="0" err="1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gcc</a:t>
            </a:r>
            <a:r>
              <a:rPr lang="en-US" altLang="zh-TW" sz="1800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 </a:t>
            </a:r>
            <a:r>
              <a:rPr lang="en-US" altLang="zh-TW" sz="1800" dirty="0" err="1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gcc-c</a:t>
            </a:r>
            <a:r>
              <a:rPr lang="en-US" altLang="zh-TW" sz="1800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++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TW" sz="1800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&gt; </a:t>
            </a:r>
            <a:r>
              <a:rPr lang="en-US" altLang="zh-TW" sz="1800" dirty="0" err="1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sudo</a:t>
            </a:r>
            <a:r>
              <a:rPr lang="en-US" altLang="zh-TW" sz="1800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 yum install glibc-devel.i686 libgcc.i686 </a:t>
            </a:r>
            <a:r>
              <a:rPr lang="en-US" altLang="zh-TW" sz="1800" dirty="0" err="1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libstdc</a:t>
            </a:r>
            <a:r>
              <a:rPr lang="en-US" altLang="zh-TW" sz="1800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++-devel.i686 </a:t>
            </a:r>
            <a:r>
              <a:rPr lang="en-US" altLang="zh-TW" sz="1800" dirty="0" err="1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libstdc</a:t>
            </a:r>
            <a:r>
              <a:rPr lang="en-US" altLang="zh-TW" sz="1800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++-</a:t>
            </a:r>
            <a:r>
              <a:rPr lang="en-US" altLang="zh-TW" sz="1800" dirty="0" err="1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devel</a:t>
            </a:r>
            <a:endParaRPr lang="en-US" altLang="zh-TW" sz="1800" dirty="0">
              <a:latin typeface="Courier New" panose="02070309020205020404" pitchFamily="49" charset="0"/>
              <a:ea typeface="微軟正黑體" panose="020B0604030504040204" pitchFamily="34" charset="-120"/>
              <a:cs typeface="Courier New" panose="02070309020205020404" pitchFamily="49" charset="0"/>
            </a:endParaRP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TW" dirty="0">
                <a:ea typeface="微軟正黑體" panose="020B0604030504040204" pitchFamily="34" charset="-120"/>
                <a:cs typeface="Calibri" panose="020F0502020204030204" pitchFamily="34" charset="0"/>
              </a:rPr>
              <a:t>Remember to press y for accepting downloading packages</a:t>
            </a:r>
            <a:endParaRPr lang="en-US" altLang="zh-TW" dirty="0">
              <a:ea typeface="微軟正黑體" panose="020B0604030504040204" pitchFamily="34" charset="-120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300"/>
              </a:spcBef>
            </a:pPr>
            <a:endParaRPr lang="en-US" altLang="zh-TW" dirty="0">
              <a:latin typeface="Courier New" panose="02070309020205020404" pitchFamily="49" charset="0"/>
              <a:ea typeface="微軟正黑體" panose="020B0604030504040204" pitchFamily="34" charset="-12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endParaRPr lang="en-US" altLang="zh-TW" sz="2400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endParaRPr lang="en-US" altLang="zh-TW" sz="2400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lvl="1">
              <a:lnSpc>
                <a:spcPct val="120000"/>
              </a:lnSpc>
              <a:spcBef>
                <a:spcPts val="300"/>
              </a:spcBef>
            </a:pPr>
            <a:endParaRPr lang="en-US" altLang="zh-TW" sz="2400" dirty="0">
              <a:solidFill>
                <a:srgbClr val="FF0000"/>
              </a:solidFill>
              <a:uFillTx/>
            </a:endParaRPr>
          </a:p>
        </p:txBody>
      </p:sp>
      <p:sp>
        <p:nvSpPr>
          <p:cNvPr id="28" name="投影片編號版面配置區 2"/>
          <p:cNvSpPr txBox="1">
            <a:spLocks/>
          </p:cNvSpPr>
          <p:nvPr/>
        </p:nvSpPr>
        <p:spPr>
          <a:xfrm>
            <a:off x="11045824" y="6525344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>
                <a:uFillTx/>
              </a:defRPr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fld id="{F36C87F6-986D-49E6-AF40-1B3A1EE8064D}" type="slidenum">
              <a:rPr lang="en-US" altLang="zh-TW" smtClean="0">
                <a:uFillTx/>
              </a:rPr>
              <a:pPr/>
              <a:t>9</a:t>
            </a:fld>
            <a:endParaRPr lang="zh-TW" alt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60203913"/>
      </p:ext>
    </p:extLst>
  </p:cSld>
  <p:clrMapOvr>
    <a:masterClrMapping/>
  </p:clrMapOvr>
</p:sld>
</file>

<file path=ppt/theme/theme1.xml><?xml version="1.0" encoding="utf-8"?>
<a:theme xmlns:a="http://schemas.openxmlformats.org/drawingml/2006/main" name="世界國家/地區報告簡報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400">
            <a:uFillTx/>
          </a:defRPr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/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none" rtlCol="0">
        <a:spAutoFit/>
      </a:bodyPr>
      <a:lstStyle>
        <a:defPPr>
          <a:lnSpc>
            <a:spcPct val="90000"/>
          </a:lnSpc>
          <a:defRPr sz="2400" dirty="0" err="1" smtClean="0">
            <a:uFillTx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世界國家地區報告簡報</Template>
  <TotalTime>17224</TotalTime>
  <Words>4512</Words>
  <Application>Microsoft Office PowerPoint</Application>
  <PresentationFormat>自訂</PresentationFormat>
  <Paragraphs>632</Paragraphs>
  <Slides>30</Slides>
  <Notes>24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6" baseType="lpstr">
      <vt:lpstr>Microsoft JhengHei UI</vt:lpstr>
      <vt:lpstr>Arial</vt:lpstr>
      <vt:lpstr>Calibri</vt:lpstr>
      <vt:lpstr>Century Gothic</vt:lpstr>
      <vt:lpstr>Courier New</vt:lpstr>
      <vt:lpstr>世界國家/地區報告簡報</vt:lpstr>
      <vt:lpstr>File and Storage System  HW01: Environment Setup &amp; : Implement System Calls for File System Operation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CV, Research Statement and Future Research Direction</dc:title>
  <dc:creator>Shuo-Han Chen</dc:creator>
  <cp:lastModifiedBy>Shuo-Han Chen</cp:lastModifiedBy>
  <cp:revision>562</cp:revision>
  <cp:lastPrinted>2020-01-09T04:10:42Z</cp:lastPrinted>
  <dcterms:created xsi:type="dcterms:W3CDTF">2019-11-24T21:24:40Z</dcterms:created>
  <dcterms:modified xsi:type="dcterms:W3CDTF">2022-04-12T02:54:52Z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74068500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